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8" r:id="rId3"/>
    <p:sldId id="258" r:id="rId4"/>
    <p:sldId id="290" r:id="rId5"/>
    <p:sldId id="277" r:id="rId6"/>
    <p:sldId id="278" r:id="rId7"/>
    <p:sldId id="259" r:id="rId8"/>
    <p:sldId id="272" r:id="rId9"/>
    <p:sldId id="261" r:id="rId10"/>
    <p:sldId id="263" r:id="rId11"/>
    <p:sldId id="271" r:id="rId12"/>
    <p:sldId id="276" r:id="rId13"/>
    <p:sldId id="270" r:id="rId14"/>
    <p:sldId id="269" r:id="rId15"/>
    <p:sldId id="267" r:id="rId16"/>
    <p:sldId id="266" r:id="rId17"/>
    <p:sldId id="264" r:id="rId18"/>
    <p:sldId id="262" r:id="rId19"/>
    <p:sldId id="273" r:id="rId20"/>
    <p:sldId id="274" r:id="rId21"/>
    <p:sldId id="275" r:id="rId22"/>
    <p:sldId id="320" r:id="rId23"/>
    <p:sldId id="281" r:id="rId24"/>
    <p:sldId id="282" r:id="rId25"/>
    <p:sldId id="283" r:id="rId26"/>
    <p:sldId id="284" r:id="rId27"/>
    <p:sldId id="285" r:id="rId28"/>
    <p:sldId id="286" r:id="rId29"/>
    <p:sldId id="287" r:id="rId30"/>
    <p:sldId id="317" r:id="rId31"/>
    <p:sldId id="292" r:id="rId32"/>
    <p:sldId id="305" r:id="rId33"/>
    <p:sldId id="293" r:id="rId34"/>
    <p:sldId id="306" r:id="rId35"/>
    <p:sldId id="307" r:id="rId36"/>
    <p:sldId id="308" r:id="rId37"/>
    <p:sldId id="309" r:id="rId38"/>
    <p:sldId id="310" r:id="rId39"/>
    <p:sldId id="311" r:id="rId40"/>
    <p:sldId id="312" r:id="rId41"/>
    <p:sldId id="313" r:id="rId42"/>
    <p:sldId id="314" r:id="rId43"/>
    <p:sldId id="315" r:id="rId44"/>
    <p:sldId id="316" r:id="rId45"/>
    <p:sldId id="318" r:id="rId46"/>
    <p:sldId id="319" r:id="rId47"/>
    <p:sldId id="302" r:id="rId48"/>
    <p:sldId id="279" r:id="rId49"/>
    <p:sldId id="260" r:id="rId50"/>
    <p:sldId id="280" r:id="rId51"/>
    <p:sldId id="257"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4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9" d="100"/>
          <a:sy n="79" d="100"/>
        </p:scale>
        <p:origin x="-84"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359711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84597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70870-E40B-4402-A977-D7D13FFC1BAC}"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66731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4092753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70870-E40B-4402-A977-D7D13FFC1BAC}"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36643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413758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168232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144050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45462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295384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211335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401262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253102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15612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429454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43C9DD9-EAAE-4461-8A81-C8A894295EA4}" type="datetimeFigureOut">
              <a:rPr lang="ru-RU" smtClean="0"/>
              <a:pPr/>
              <a:t>08.10.2018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359508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3C9DD9-EAAE-4461-8A81-C8A894295EA4}" type="datetimeFigureOut">
              <a:rPr lang="ru-RU" smtClean="0"/>
              <a:pPr/>
              <a:t>08.10.2018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B70870-E40B-4402-A977-D7D13FFC1BAC}" type="slidenum">
              <a:rPr lang="ru-RU" smtClean="0"/>
              <a:pPr/>
              <a:t>‹#›</a:t>
            </a:fld>
            <a:endParaRPr lang="ru-RU"/>
          </a:p>
        </p:txBody>
      </p:sp>
    </p:spTree>
    <p:extLst>
      <p:ext uri="{BB962C8B-B14F-4D97-AF65-F5344CB8AC3E}">
        <p14:creationId xmlns="" xmlns:p14="http://schemas.microsoft.com/office/powerpoint/2010/main" val="25345290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www.rusprovod.ru/picture_library/lamp_en-sber.gif" TargetMode="External"/><Relationship Id="rId13" Type="http://schemas.openxmlformats.org/officeDocument/2006/relationships/hyperlink" Target="http://images.myshared.ru/4/97503/slide_10.jpg" TargetMode="External"/><Relationship Id="rId18" Type="http://schemas.openxmlformats.org/officeDocument/2006/relationships/hyperlink" Target="http://arhivurokov.ru/kopilka/up/html/2016/12/05/k_584577ac971a2/366048_2.jpeg" TargetMode="External"/><Relationship Id="rId3" Type="http://schemas.openxmlformats.org/officeDocument/2006/relationships/hyperlink" Target="https://image.jimcdn.com/app/cms/image/transf/none/path/s5670407b54a95c23/image/i1baa9378bc3d94ce/version/1415715134/image.jpg" TargetMode="External"/><Relationship Id="rId21" Type="http://schemas.openxmlformats.org/officeDocument/2006/relationships/hyperlink" Target="http://nefakt.info/wp-content/uploads/2014/09/kak-jekonomit-jelektrojenergiju-v-dome-sovety-v_4_1.jpeg" TargetMode="External"/><Relationship Id="rId7" Type="http://schemas.openxmlformats.org/officeDocument/2006/relationships/hyperlink" Target="https://otvet.imgsmail.ru/download/875a8375f91de049494d6073098e8a2f_0701031538d87f1f26b4e95d8b8c90df.gif" TargetMode="External"/><Relationship Id="rId12" Type="http://schemas.openxmlformats.org/officeDocument/2006/relationships/hyperlink" Target="http://centr.ucoz.org/statia/1-2.jpg" TargetMode="External"/><Relationship Id="rId17" Type="http://schemas.openxmlformats.org/officeDocument/2006/relationships/hyperlink" Target="https://www.edyal.ru/resource/userfiles/picture/1/ac3c576126ff.jpg" TargetMode="External"/><Relationship Id="rId25" Type="http://schemas.openxmlformats.org/officeDocument/2006/relationships/hyperlink" Target="http://filestored.narod.ru/Picture/Files/Fon_Cliparts/ClipartsFiles/Big/glob36.png" TargetMode="External"/><Relationship Id="rId2" Type="http://schemas.openxmlformats.org/officeDocument/2006/relationships/hyperlink" Target="https://ds04.infourok.ru/uploads/ex/0a30/0007ab4f-592a64cc/img8.jpg" TargetMode="External"/><Relationship Id="rId16" Type="http://schemas.openxmlformats.org/officeDocument/2006/relationships/hyperlink" Target="http://images.myshared.ru/4/97503/slide_11.jpg" TargetMode="External"/><Relationship Id="rId20" Type="http://schemas.openxmlformats.org/officeDocument/2006/relationships/hyperlink" Target="http://nefakt.info/wp-content/uploads/2014/09/kak-jekonomit-jelektrojenergiju-v-dome-sovety-v_3_1.jpeg" TargetMode="External"/><Relationship Id="rId1" Type="http://schemas.openxmlformats.org/officeDocument/2006/relationships/slideLayout" Target="../slideLayouts/slideLayout2.xml"/><Relationship Id="rId6" Type="http://schemas.openxmlformats.org/officeDocument/2006/relationships/hyperlink" Target="http://lah.rkolyshley.pnzreg.ru/files/lach_kolyshley_pnzreg_ru/e1.jpg" TargetMode="External"/><Relationship Id="rId11" Type="http://schemas.openxmlformats.org/officeDocument/2006/relationships/hyperlink" Target="http://chefsfood.ru/hadqided/4548" TargetMode="External"/><Relationship Id="rId24" Type="http://schemas.openxmlformats.org/officeDocument/2006/relationships/hyperlink" Target="https://nsportal.ru/shkola/vneklassnaya-rabota/library/2014/06/15/stsenariy-interaktivnogo-uroka-po-teme-s-uvazheniem-k" TargetMode="External"/><Relationship Id="rId5" Type="http://schemas.openxmlformats.org/officeDocument/2006/relationships/hyperlink" Target="http://animo2.ucoz.ru/_ph/14/2/599645881.gif" TargetMode="External"/><Relationship Id="rId15" Type="http://schemas.openxmlformats.org/officeDocument/2006/relationships/hyperlink" Target="http://vileyka.minsk-region.by/nfiles/000117_192822_7.jpg" TargetMode="External"/><Relationship Id="rId23" Type="http://schemas.openxmlformats.org/officeDocument/2006/relationships/hyperlink" Target="http://sch86.minsk.edu.by/sm_full.aspx?guid=9423" TargetMode="External"/><Relationship Id="rId10" Type="http://schemas.openxmlformats.org/officeDocument/2006/relationships/hyperlink" Target="https://www.edyal.ru/resource/userfiles/picture/1/f8db7006820b.jpg" TargetMode="External"/><Relationship Id="rId19" Type="http://schemas.openxmlformats.org/officeDocument/2006/relationships/hyperlink" Target="http://oschetchikah.ru/wp-content/uploads/2017/03/kak-ekonomit-gaz2.png" TargetMode="External"/><Relationship Id="rId4" Type="http://schemas.openxmlformats.org/officeDocument/2006/relationships/hyperlink" Target="http://i.trust.ua/files/photo/4/0000028789-energosberezhenie.jpg" TargetMode="External"/><Relationship Id="rId9" Type="http://schemas.openxmlformats.org/officeDocument/2006/relationships/hyperlink" Target="http://cs7003.vk.me/c540105/v540105946/2a4f/pJhFIRWU2Zs.jpg" TargetMode="External"/><Relationship Id="rId14" Type="http://schemas.openxmlformats.org/officeDocument/2006/relationships/hyperlink" Target="http://ala.16mb.com/wp-content/uploads/2016/11/3-1024x768.png" TargetMode="External"/><Relationship Id="rId22" Type="http://schemas.openxmlformats.org/officeDocument/2006/relationships/hyperlink" Target="http://nefakt.info/wp-content/uploads/2014/09/kak-jekonomit-jelektrojenergiju-v-dome-sovety-v_5_1.jpe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s04.infourok.ru/uploads/ex/0a30/0007ab4f-592a64cc/img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9482" y="946673"/>
            <a:ext cx="6253778" cy="4690334"/>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pic>
        <p:nvPicPr>
          <p:cNvPr id="1030" name="Picture 6" descr="https://ds04.infourok.ru/uploads/ex/041e/0000794d-b43c7211/hello_html_mb4589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0222" y="2893360"/>
            <a:ext cx="3532540" cy="3264655"/>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229497" y="6380634"/>
            <a:ext cx="11962503" cy="276999"/>
          </a:xfrm>
          <a:prstGeom prst="rect">
            <a:avLst/>
          </a:prstGeom>
          <a:solidFill>
            <a:schemeClr val="bg1"/>
          </a:solidFill>
          <a:ln w="9525">
            <a:noFill/>
            <a:miter lim="800000"/>
            <a:headEnd/>
            <a:tailEnd/>
          </a:ln>
          <a:effectLst>
            <a:softEdge rad="12700"/>
          </a:effectLst>
        </p:spPr>
        <p:txBody>
          <a:bodyPr wrap="square" anchor="ctr">
            <a:spAutoFit/>
          </a:bodyPr>
          <a:lstStyle/>
          <a:p>
            <a:pPr indent="381000" algn="just" eaLnBrk="1" hangingPunct="1">
              <a:defRPr/>
            </a:pPr>
            <a:r>
              <a:rPr lang="ru-RU" sz="1200" b="1" dirty="0">
                <a:solidFill>
                  <a:schemeClr val="accent5">
                    <a:lumMod val="50000"/>
                  </a:schemeClr>
                </a:solidFill>
                <a:latin typeface="Arial" panose="020B0604020202020204" pitchFamily="34" charset="0"/>
                <a:ea typeface="Times New Roman" pitchFamily="18" charset="0"/>
                <a:cs typeface="Arial" panose="020B0604020202020204" pitchFamily="34" charset="0"/>
              </a:rPr>
              <a:t>Автор-разработчик:</a:t>
            </a:r>
            <a:r>
              <a:rPr lang="ru-RU" sz="1200" dirty="0">
                <a:solidFill>
                  <a:schemeClr val="accent5">
                    <a:lumMod val="50000"/>
                  </a:schemeClr>
                </a:solidFill>
                <a:latin typeface="Arial" panose="020B0604020202020204" pitchFamily="34" charset="0"/>
                <a:cs typeface="Arial" panose="020B0604020202020204" pitchFamily="34" charset="0"/>
              </a:rPr>
              <a:t> </a:t>
            </a:r>
            <a:r>
              <a:rPr lang="ru-RU" sz="1200" dirty="0" smtClean="0">
                <a:solidFill>
                  <a:schemeClr val="accent5">
                    <a:lumMod val="50000"/>
                  </a:schemeClr>
                </a:solidFill>
                <a:latin typeface="Arial" panose="020B0604020202020204" pitchFamily="34" charset="0"/>
                <a:ea typeface="Times New Roman" pitchFamily="18" charset="0"/>
                <a:cs typeface="Arial" panose="020B0604020202020204" pitchFamily="34" charset="0"/>
              </a:rPr>
              <a:t>Носов Владислав Владимирович</a:t>
            </a:r>
            <a:endParaRPr lang="ru-RU" sz="1200" dirty="0">
              <a:solidFill>
                <a:schemeClr val="accent5">
                  <a:lumMod val="50000"/>
                </a:schemeClr>
              </a:solidFill>
              <a:latin typeface="Arial" panose="020B0604020202020204" pitchFamily="34" charset="0"/>
              <a:cs typeface="Arial" panose="020B0604020202020204" pitchFamily="34" charset="0"/>
            </a:endParaRPr>
          </a:p>
        </p:txBody>
      </p:sp>
      <p:sp>
        <p:nvSpPr>
          <p:cNvPr id="6" name="Заголовок 1"/>
          <p:cNvSpPr txBox="1">
            <a:spLocks/>
          </p:cNvSpPr>
          <p:nvPr/>
        </p:nvSpPr>
        <p:spPr>
          <a:xfrm>
            <a:off x="369346" y="1586307"/>
            <a:ext cx="5350136" cy="1393114"/>
          </a:xfrm>
          <a:prstGeom prst="rect">
            <a:avLst/>
          </a:prstGeom>
        </p:spPr>
        <p:txBody>
          <a:bodyPr vert="horz" lIns="91440" tIns="45720" rIns="91440" bIns="45720" rtlCol="0" anchor="b">
            <a:normAutofit fontScale="75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700" b="1" dirty="0" smtClean="0">
                <a:solidFill>
                  <a:srgbClr val="92D050"/>
                </a:solidFill>
                <a:latin typeface="Arial" panose="020B0604020202020204" pitchFamily="34" charset="0"/>
                <a:cs typeface="Arial" panose="020B0604020202020204" pitchFamily="34" charset="0"/>
              </a:rPr>
              <a:t>Классный час. </a:t>
            </a:r>
            <a:br>
              <a:rPr lang="ru-RU" sz="2700" b="1" dirty="0" smtClean="0">
                <a:solidFill>
                  <a:srgbClr val="92D050"/>
                </a:solidFill>
                <a:latin typeface="Arial" panose="020B0604020202020204" pitchFamily="34" charset="0"/>
                <a:cs typeface="Arial" panose="020B0604020202020204" pitchFamily="34" charset="0"/>
              </a:rPr>
            </a:br>
            <a:r>
              <a:rPr lang="ru-RU" b="1" dirty="0" smtClean="0">
                <a:solidFill>
                  <a:srgbClr val="92D050"/>
                </a:solidFill>
                <a:latin typeface="Arial" panose="020B0604020202020204" pitchFamily="34" charset="0"/>
                <a:cs typeface="Arial" panose="020B0604020202020204" pitchFamily="34" charset="0"/>
              </a:rPr>
              <a:t>«Экология и энергосбережение»</a:t>
            </a:r>
            <a:endParaRPr lang="ru-RU"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53426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hefsfood.ru/hadqided/454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0014" y="268941"/>
            <a:ext cx="8498542" cy="6373907"/>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535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entr.ucoz.org/statia/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0771" y="225003"/>
            <a:ext cx="8521263" cy="6390949"/>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405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h86.minsk.edu.by/sm_full.aspx?guid=936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0014" y="214117"/>
            <a:ext cx="8858511" cy="6643884"/>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152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la.16mb.com/wp-content/uploads/2016/11/3-1024x76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8771" y="177642"/>
            <a:ext cx="8687211" cy="6515408"/>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657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vileyka.minsk-region.by/nfiles/000117_192822_7.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http://vileyka.minsk-region.by/nfiles/000117_192822_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2558" y="273804"/>
            <a:ext cx="8556599" cy="6417451"/>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68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edyal.ru/resource/userfiles/picture/1/ac3c576126f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4294" y="42893"/>
            <a:ext cx="9098656" cy="6815107"/>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65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h86.minsk.edu.by/sm_full.aspx?guid=94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3098" y="157637"/>
            <a:ext cx="8754519" cy="6565891"/>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7386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arhivurokov.ru/kopilka/up/html/2016/12/05/k_584577ac971a2/366048_2.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0772" y="251768"/>
            <a:ext cx="8585983" cy="6439488"/>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465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oschetchikah.ru/wp-content/uploads/2017/03/kak-ekonomit-gaz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80422" y="218299"/>
            <a:ext cx="8731014" cy="6548261"/>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728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efakt.info/wp-content/uploads/2014/09/kak-jekonomit-jelektrojenergiju-v-dome-sovety-v_3_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97760" y="225911"/>
            <a:ext cx="8341870" cy="6465345"/>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48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0"/>
            <a:ext cx="12192000" cy="6858000"/>
          </a:xfrm>
          <a:prstGeom prst="rect">
            <a:avLst/>
          </a:prstGeom>
          <a:solidFill>
            <a:schemeClr val="bg2"/>
          </a:solidFill>
          <a:scene3d>
            <a:camera prst="orthographicFront"/>
            <a:lightRig rig="threePt" dir="t"/>
          </a:scene3d>
          <a:sp3d>
            <a:bevelT w="114300" prst="hardEdge"/>
          </a:sp3d>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b="1" dirty="0">
              <a:solidFill>
                <a:schemeClr val="accent6">
                  <a:lumMod val="75000"/>
                </a:schemeClr>
              </a:solidFill>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593857" y="1240755"/>
            <a:ext cx="11043727" cy="1129553"/>
          </a:xfrm>
          <a:solidFill>
            <a:schemeClr val="accent2">
              <a:lumMod val="40000"/>
              <a:lumOff val="60000"/>
            </a:schemeClr>
          </a:solidFill>
        </p:spPr>
        <p:txBody>
          <a:bodyPr>
            <a:normAutofit fontScale="90000"/>
          </a:bodyPr>
          <a:lstStyle/>
          <a:p>
            <a:r>
              <a:rPr lang="ru-RU" sz="3600" b="1" dirty="0" smtClean="0">
                <a:latin typeface="Arial" panose="020B0604020202020204" pitchFamily="34" charset="0"/>
                <a:cs typeface="Arial" panose="020B0604020202020204" pitchFamily="34" charset="0"/>
              </a:rPr>
              <a:t>1.</a:t>
            </a:r>
            <a:r>
              <a:rPr lang="ru-RU" sz="3600" dirty="0" smtClean="0">
                <a:latin typeface="Arial" panose="020B0604020202020204" pitchFamily="34" charset="0"/>
                <a:cs typeface="Arial" panose="020B0604020202020204" pitchFamily="34" charset="0"/>
              </a:rPr>
              <a:t>Международный день энергосбережения.</a:t>
            </a:r>
            <a:br>
              <a:rPr lang="ru-RU" sz="3600" dirty="0" smtClean="0">
                <a:latin typeface="Arial" panose="020B0604020202020204" pitchFamily="34" charset="0"/>
                <a:cs typeface="Arial" panose="020B0604020202020204" pitchFamily="34" charset="0"/>
              </a:rPr>
            </a:br>
            <a:r>
              <a:rPr lang="ru-RU" sz="3600" dirty="0">
                <a:latin typeface="Arial" panose="020B0604020202020204" pitchFamily="34" charset="0"/>
                <a:cs typeface="Arial" panose="020B0604020202020204" pitchFamily="34" charset="0"/>
              </a:rPr>
              <a:t> </a:t>
            </a:r>
          </a:p>
        </p:txBody>
      </p:sp>
      <p:sp>
        <p:nvSpPr>
          <p:cNvPr id="4" name="Прямоугольник 3"/>
          <p:cNvSpPr/>
          <p:nvPr/>
        </p:nvSpPr>
        <p:spPr>
          <a:xfrm>
            <a:off x="593858" y="226877"/>
            <a:ext cx="11045915" cy="830997"/>
          </a:xfrm>
          <a:prstGeom prst="rect">
            <a:avLst/>
          </a:prstGeom>
          <a:solidFill>
            <a:schemeClr val="accent4">
              <a:lumMod val="40000"/>
              <a:lumOff val="60000"/>
            </a:schemeClr>
          </a:solidFill>
        </p:spPr>
        <p:txBody>
          <a:bodyPr wrap="square">
            <a:spAutoFit/>
          </a:bodyPr>
          <a:lstStyle/>
          <a:p>
            <a:pPr algn="ctr"/>
            <a:r>
              <a:rPr lang="ru-RU" sz="4800" b="1" i="0" dirty="0" smtClean="0">
                <a:solidFill>
                  <a:schemeClr val="accent5">
                    <a:lumMod val="75000"/>
                  </a:schemeClr>
                </a:solidFill>
                <a:effectLst/>
                <a:latin typeface="Arial" panose="020B0604020202020204" pitchFamily="34" charset="0"/>
              </a:rPr>
              <a:t>План:</a:t>
            </a:r>
            <a:endParaRPr lang="ru-RU" sz="4800" b="1" dirty="0">
              <a:solidFill>
                <a:schemeClr val="accent5">
                  <a:lumMod val="75000"/>
                </a:schemeClr>
              </a:solidFill>
            </a:endParaRPr>
          </a:p>
        </p:txBody>
      </p:sp>
      <p:sp>
        <p:nvSpPr>
          <p:cNvPr id="5" name="Заголовок 1"/>
          <p:cNvSpPr txBox="1">
            <a:spLocks/>
          </p:cNvSpPr>
          <p:nvPr/>
        </p:nvSpPr>
        <p:spPr>
          <a:xfrm>
            <a:off x="593857" y="2553189"/>
            <a:ext cx="11043727" cy="115286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latin typeface="Arial" panose="020B0604020202020204" pitchFamily="34" charset="0"/>
                <a:cs typeface="Arial" panose="020B0604020202020204" pitchFamily="34" charset="0"/>
              </a:rPr>
              <a:t>2</a:t>
            </a:r>
            <a:r>
              <a:rPr lang="ru-RU" sz="3200" dirty="0" smtClean="0">
                <a:latin typeface="Arial" panose="020B0604020202020204" pitchFamily="34" charset="0"/>
                <a:cs typeface="Arial" panose="020B0604020202020204" pitchFamily="34" charset="0"/>
              </a:rPr>
              <a:t>. Домашняя экономика.</a:t>
            </a:r>
            <a:endParaRPr lang="ru-RU" sz="3200" dirty="0">
              <a:latin typeface="Arial" panose="020B0604020202020204" pitchFamily="34" charset="0"/>
              <a:cs typeface="Arial" panose="020B0604020202020204" pitchFamily="34" charset="0"/>
            </a:endParaRPr>
          </a:p>
        </p:txBody>
      </p:sp>
      <p:sp>
        <p:nvSpPr>
          <p:cNvPr id="6" name="Заголовок 1"/>
          <p:cNvSpPr txBox="1">
            <a:spLocks/>
          </p:cNvSpPr>
          <p:nvPr/>
        </p:nvSpPr>
        <p:spPr>
          <a:xfrm>
            <a:off x="593857" y="3888931"/>
            <a:ext cx="11043727" cy="1117002"/>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latin typeface="Arial" panose="020B0604020202020204" pitchFamily="34" charset="0"/>
                <a:cs typeface="Arial" panose="020B0604020202020204" pitchFamily="34" charset="0"/>
              </a:rPr>
              <a:t>3. </a:t>
            </a:r>
            <a:r>
              <a:rPr lang="ru-RU" sz="3200" dirty="0" smtClean="0">
                <a:latin typeface="Arial" panose="020B0604020202020204" pitchFamily="34" charset="0"/>
                <a:cs typeface="Arial" panose="020B0604020202020204" pitchFamily="34" charset="0"/>
              </a:rPr>
              <a:t>Альтернативная энергетика.  </a:t>
            </a:r>
            <a:endParaRPr lang="ru-RU" sz="3200"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593857" y="5188813"/>
            <a:ext cx="11043727" cy="1061379"/>
          </a:xfrm>
          <a:prstGeom prst="rect">
            <a:avLst/>
          </a:prstGeom>
          <a:solidFill>
            <a:srgbClr val="CC99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smtClean="0">
                <a:latin typeface="Arial" panose="020B0604020202020204" pitchFamily="34" charset="0"/>
                <a:cs typeface="Arial" panose="020B0604020202020204" pitchFamily="34" charset="0"/>
              </a:rPr>
              <a:t>4.</a:t>
            </a:r>
            <a:r>
              <a:rPr lang="ru-RU" sz="3200" dirty="0" smtClean="0">
                <a:latin typeface="Arial" panose="020B0604020202020204" pitchFamily="34" charset="0"/>
                <a:cs typeface="Arial" panose="020B0604020202020204" pitchFamily="34" charset="0"/>
              </a:rPr>
              <a:t>  Викторина «</a:t>
            </a:r>
            <a:r>
              <a:rPr lang="ru-RU" sz="3200" dirty="0" err="1" smtClean="0">
                <a:latin typeface="Arial" panose="020B0604020202020204" pitchFamily="34" charset="0"/>
                <a:cs typeface="Arial" panose="020B0604020202020204" pitchFamily="34" charset="0"/>
              </a:rPr>
              <a:t>Энергоэрудит</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p:txBody>
      </p:sp>
      <p:pic>
        <p:nvPicPr>
          <p:cNvPr id="1026" name="Picture 2" descr="http://animo2.ucoz.ru/_ph/14/2/5996458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457" y="1386430"/>
            <a:ext cx="533400" cy="83820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animo2.ucoz.ru/_ph/14/2/5996458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457" y="2697109"/>
            <a:ext cx="533400" cy="83820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animo2.ucoz.ru/_ph/14/2/5996458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961" y="4028331"/>
            <a:ext cx="533400" cy="83820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animo2.ucoz.ru/_ph/14/2/5996458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457" y="5273525"/>
            <a:ext cx="533400" cy="838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5926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efakt.info/wp-content/uploads/2014/09/kak-jekonomit-jelektrojenergiju-v-dome-sovety-v_4_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0771" y="199868"/>
            <a:ext cx="8838789" cy="6459115"/>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506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nefakt.info/wp-content/uploads/2014/09/kak-jekonomit-jelektrojenergiju-v-dome-sovety-v_5_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8011" y="124624"/>
            <a:ext cx="8698253" cy="6631178"/>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012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92537" y="519064"/>
            <a:ext cx="10173148" cy="1077218"/>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Практикум</a:t>
            </a:r>
          </a:p>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«Как можно сократить потребление энергии?»</a:t>
            </a:r>
            <a:endParaRPr lang="ru-RU" sz="3200" b="1" dirty="0">
              <a:solidFill>
                <a:schemeClr val="accent6">
                  <a:lumMod val="50000"/>
                </a:schemeClr>
              </a:solidFill>
            </a:endParaRPr>
          </a:p>
        </p:txBody>
      </p:sp>
      <p:sp>
        <p:nvSpPr>
          <p:cNvPr id="7" name="Прямоугольник 6"/>
          <p:cNvSpPr/>
          <p:nvPr/>
        </p:nvSpPr>
        <p:spPr>
          <a:xfrm>
            <a:off x="1674271" y="1908594"/>
            <a:ext cx="10173148" cy="1938992"/>
          </a:xfrm>
          <a:prstGeom prst="rect">
            <a:avLst/>
          </a:prstGeom>
          <a:solidFill>
            <a:schemeClr val="accent2">
              <a:lumMod val="40000"/>
              <a:lumOff val="60000"/>
            </a:schemeClr>
          </a:solidFill>
        </p:spPr>
        <p:txBody>
          <a:bodyPr wrap="square">
            <a:spAutoFit/>
          </a:bodyPr>
          <a:lstStyle/>
          <a:p>
            <a:r>
              <a:rPr lang="ru-RU" sz="2000" b="1" dirty="0" smtClean="0">
                <a:solidFill>
                  <a:schemeClr val="accent6">
                    <a:lumMod val="50000"/>
                  </a:schemeClr>
                </a:solidFill>
                <a:latin typeface="Arial" panose="020B0604020202020204" pitchFamily="34" charset="0"/>
                <a:cs typeface="Arial" panose="020B0604020202020204" pitchFamily="34" charset="0"/>
              </a:rPr>
              <a:t>Задание:</a:t>
            </a:r>
          </a:p>
          <a:p>
            <a:r>
              <a:rPr lang="ru-RU" sz="2000" dirty="0" smtClean="0">
                <a:solidFill>
                  <a:schemeClr val="accent6">
                    <a:lumMod val="50000"/>
                  </a:schemeClr>
                </a:solidFill>
                <a:latin typeface="Arial" panose="020B0604020202020204" pitchFamily="34" charset="0"/>
                <a:cs typeface="Arial" panose="020B0604020202020204" pitchFamily="34" charset="0"/>
              </a:rPr>
              <a:t>1. Вспомните и напишите в левый столбец таблицы на что вы потратили энергию за последние 24 часа.</a:t>
            </a:r>
          </a:p>
          <a:p>
            <a:r>
              <a:rPr lang="ru-RU" sz="2000" dirty="0" smtClean="0">
                <a:solidFill>
                  <a:schemeClr val="accent6">
                    <a:lumMod val="50000"/>
                  </a:schemeClr>
                </a:solidFill>
                <a:latin typeface="Arial" panose="020B0604020202020204" pitchFamily="34" charset="0"/>
                <a:cs typeface="Arial" panose="020B0604020202020204" pitchFamily="34" charset="0"/>
              </a:rPr>
              <a:t>2. Объясните, как вы можете сократить потребление энергии на следующий день. Результаты запишите в правый столбец таблицы.</a:t>
            </a:r>
          </a:p>
          <a:p>
            <a:r>
              <a:rPr lang="ru-RU" sz="2000" b="1" dirty="0" smtClean="0">
                <a:solidFill>
                  <a:schemeClr val="accent6">
                    <a:lumMod val="50000"/>
                  </a:schemeClr>
                </a:solidFill>
                <a:latin typeface="Arial" panose="020B0604020202020204" pitchFamily="34" charset="0"/>
                <a:cs typeface="Arial" panose="020B0604020202020204" pitchFamily="34" charset="0"/>
              </a:rPr>
              <a:t>Организация работы: </a:t>
            </a:r>
            <a:r>
              <a:rPr lang="ru-RU" sz="2000" dirty="0" smtClean="0">
                <a:solidFill>
                  <a:schemeClr val="accent6">
                    <a:lumMod val="50000"/>
                  </a:schemeClr>
                </a:solidFill>
                <a:latin typeface="Arial" panose="020B0604020202020204" pitchFamily="34" charset="0"/>
                <a:cs typeface="Arial" panose="020B0604020202020204" pitchFamily="34" charset="0"/>
              </a:rPr>
              <a:t>индивидуальная</a:t>
            </a:r>
          </a:p>
        </p:txBody>
      </p:sp>
      <p:graphicFrame>
        <p:nvGraphicFramePr>
          <p:cNvPr id="2" name="Таблица 1"/>
          <p:cNvGraphicFramePr>
            <a:graphicFrameLocks noGrp="1"/>
          </p:cNvGraphicFramePr>
          <p:nvPr>
            <p:extLst>
              <p:ext uri="{D42A27DB-BD31-4B8C-83A1-F6EECF244321}">
                <p14:modId xmlns="" xmlns:p14="http://schemas.microsoft.com/office/powerpoint/2010/main" val="3550332907"/>
              </p:ext>
            </p:extLst>
          </p:nvPr>
        </p:nvGraphicFramePr>
        <p:xfrm>
          <a:off x="1773817" y="4467675"/>
          <a:ext cx="10073602" cy="1854200"/>
        </p:xfrm>
        <a:graphic>
          <a:graphicData uri="http://schemas.openxmlformats.org/drawingml/2006/table">
            <a:tbl>
              <a:tblPr firstRow="1" bandRow="1">
                <a:tableStyleId>{5DA37D80-6434-44D0-A028-1B22A696006F}</a:tableStyleId>
              </a:tblPr>
              <a:tblGrid>
                <a:gridCol w="5036801">
                  <a:extLst>
                    <a:ext uri="{9D8B030D-6E8A-4147-A177-3AD203B41FA5}">
                      <a16:colId xmlns="" xmlns:a16="http://schemas.microsoft.com/office/drawing/2014/main" val="3203141866"/>
                    </a:ext>
                  </a:extLst>
                </a:gridCol>
                <a:gridCol w="5036801">
                  <a:extLst>
                    <a:ext uri="{9D8B030D-6E8A-4147-A177-3AD203B41FA5}">
                      <a16:colId xmlns="" xmlns:a16="http://schemas.microsoft.com/office/drawing/2014/main" val="1141263984"/>
                    </a:ext>
                  </a:extLst>
                </a:gridCol>
              </a:tblGrid>
              <a:tr h="370840">
                <a:tc>
                  <a:txBody>
                    <a:bodyPr/>
                    <a:lstStyle/>
                    <a:p>
                      <a:pPr algn="ctr"/>
                      <a:r>
                        <a:rPr lang="ru-RU" dirty="0" smtClean="0">
                          <a:solidFill>
                            <a:schemeClr val="accent6">
                              <a:lumMod val="50000"/>
                            </a:schemeClr>
                          </a:solidFill>
                        </a:rPr>
                        <a:t>На что тратилась энергия?</a:t>
                      </a:r>
                      <a:endParaRPr lang="ru-RU" dirty="0">
                        <a:solidFill>
                          <a:schemeClr val="accent6">
                            <a:lumMod val="50000"/>
                          </a:schemeClr>
                        </a:solidFill>
                      </a:endParaRPr>
                    </a:p>
                  </a:txBody>
                  <a:tcPr/>
                </a:tc>
                <a:tc>
                  <a:txBody>
                    <a:bodyPr/>
                    <a:lstStyle/>
                    <a:p>
                      <a:pPr algn="ctr"/>
                      <a:r>
                        <a:rPr lang="ru-RU" dirty="0" smtClean="0">
                          <a:solidFill>
                            <a:schemeClr val="accent6">
                              <a:lumMod val="50000"/>
                            </a:schemeClr>
                          </a:solidFill>
                        </a:rPr>
                        <a:t>Как можно сократить затраты энергии?</a:t>
                      </a:r>
                      <a:endParaRPr lang="ru-RU" dirty="0">
                        <a:solidFill>
                          <a:schemeClr val="accent6">
                            <a:lumMod val="50000"/>
                          </a:schemeClr>
                        </a:solidFill>
                      </a:endParaRPr>
                    </a:p>
                  </a:txBody>
                  <a:tcPr/>
                </a:tc>
                <a:extLst>
                  <a:ext uri="{0D108BD9-81ED-4DB2-BD59-A6C34878D82A}">
                    <a16:rowId xmlns="" xmlns:a16="http://schemas.microsoft.com/office/drawing/2014/main" val="3728538414"/>
                  </a:ext>
                </a:extLst>
              </a:tr>
              <a:tr h="370840">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1.</a:t>
                      </a:r>
                      <a:endParaRPr lang="ru-RU"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1.</a:t>
                      </a:r>
                      <a:endParaRPr lang="ru-RU" dirty="0">
                        <a:solidFill>
                          <a:schemeClr val="accent6">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574719285"/>
                  </a:ext>
                </a:extLst>
              </a:tr>
              <a:tr h="370840">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2.</a:t>
                      </a:r>
                      <a:endParaRPr lang="ru-RU"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2.</a:t>
                      </a:r>
                      <a:endParaRPr lang="ru-RU" dirty="0">
                        <a:solidFill>
                          <a:schemeClr val="accent6">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59124418"/>
                  </a:ext>
                </a:extLst>
              </a:tr>
              <a:tr h="370840">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3.</a:t>
                      </a:r>
                      <a:endParaRPr lang="ru-RU"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3.</a:t>
                      </a:r>
                      <a:endParaRPr lang="ru-RU" dirty="0">
                        <a:solidFill>
                          <a:schemeClr val="accent6">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24558566"/>
                  </a:ext>
                </a:extLst>
              </a:tr>
              <a:tr h="370840">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4.</a:t>
                      </a:r>
                      <a:endParaRPr lang="ru-RU"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r>
                        <a:rPr lang="ru-RU" dirty="0" smtClean="0">
                          <a:solidFill>
                            <a:schemeClr val="accent6">
                              <a:lumMod val="50000"/>
                            </a:schemeClr>
                          </a:solidFill>
                          <a:latin typeface="Arial" panose="020B0604020202020204" pitchFamily="34" charset="0"/>
                          <a:cs typeface="Arial" panose="020B0604020202020204" pitchFamily="34" charset="0"/>
                        </a:rPr>
                        <a:t>4.</a:t>
                      </a:r>
                      <a:endParaRPr lang="ru-RU" dirty="0">
                        <a:solidFill>
                          <a:schemeClr val="accent6">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618093502"/>
                  </a:ext>
                </a:extLst>
              </a:tr>
            </a:tbl>
          </a:graphicData>
        </a:graphic>
      </p:graphicFrame>
    </p:spTree>
    <p:extLst>
      <p:ext uri="{BB962C8B-B14F-4D97-AF65-F5344CB8AC3E}">
        <p14:creationId xmlns="" xmlns:p14="http://schemas.microsoft.com/office/powerpoint/2010/main" val="380970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62101" y="296802"/>
            <a:ext cx="8452515" cy="6339387"/>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3292639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2552" y="89063"/>
            <a:ext cx="8858312" cy="6643734"/>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176627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14675" y="153610"/>
            <a:ext cx="8786874" cy="6590156"/>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148253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62288" y="152277"/>
            <a:ext cx="8885816" cy="6610618"/>
          </a:xfrm>
          <a:prstGeom prst="rect">
            <a:avLst/>
          </a:prstGeom>
          <a:noFill/>
          <a:ln w="9525">
            <a:noFill/>
            <a:miter lim="800000"/>
            <a:headEnd/>
            <a:tailEnd/>
          </a:ln>
          <a:effectLst>
            <a:softEdge rad="317500"/>
          </a:effectLst>
        </p:spPr>
      </p:pic>
    </p:spTree>
    <p:extLst>
      <p:ext uri="{BB962C8B-B14F-4D97-AF65-F5344CB8AC3E}">
        <p14:creationId xmlns="" xmlns:p14="http://schemas.microsoft.com/office/powerpoint/2010/main" val="178290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54019" y="193638"/>
            <a:ext cx="8723929" cy="6490181"/>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149844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3195" y="243141"/>
            <a:ext cx="8792433" cy="6523419"/>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2350421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09713" y="235781"/>
            <a:ext cx="8635396" cy="6476547"/>
          </a:xfrm>
          <a:prstGeom prst="rect">
            <a:avLst/>
          </a:prstGeom>
          <a:noFill/>
          <a:ln w="9525">
            <a:noFill/>
            <a:miter lim="800000"/>
            <a:headEnd/>
            <a:tailEnd/>
          </a:ln>
          <a:effectLst>
            <a:softEdge rad="127000"/>
          </a:effectLst>
        </p:spPr>
      </p:pic>
    </p:spTree>
    <p:extLst>
      <p:ext uri="{BB962C8B-B14F-4D97-AF65-F5344CB8AC3E}">
        <p14:creationId xmlns="" xmlns:p14="http://schemas.microsoft.com/office/powerpoint/2010/main" val="341775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age.jimcdn.com/app/cms/image/transf/none/path/s5670407b54a95c23/image/i1baa9378bc3d94ce/version/1415715134/ima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9638" y="2211601"/>
            <a:ext cx="10226047" cy="34909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616327" y="673257"/>
            <a:ext cx="10249358" cy="584775"/>
          </a:xfrm>
          <a:prstGeom prst="rect">
            <a:avLst/>
          </a:prstGeom>
          <a:solidFill>
            <a:schemeClr val="bg2">
              <a:lumMod val="90000"/>
            </a:schemeClr>
          </a:solidFill>
        </p:spPr>
        <p:txBody>
          <a:bodyPr wrap="square">
            <a:spAutoFit/>
          </a:bodyPr>
          <a:lstStyle/>
          <a:p>
            <a:pPr algn="ctr"/>
            <a:r>
              <a:rPr lang="ru-RU" sz="3200" b="1" dirty="0">
                <a:solidFill>
                  <a:schemeClr val="accent6">
                    <a:lumMod val="50000"/>
                  </a:schemeClr>
                </a:solidFill>
                <a:latin typeface="Arial" panose="020B0604020202020204" pitchFamily="34" charset="0"/>
                <a:cs typeface="Arial" panose="020B0604020202020204" pitchFamily="34" charset="0"/>
              </a:rPr>
              <a:t>1.Международный день энергосбережения</a:t>
            </a:r>
            <a:endParaRPr lang="ru-RU" sz="3200" b="1" dirty="0">
              <a:solidFill>
                <a:schemeClr val="accent6">
                  <a:lumMod val="50000"/>
                </a:schemeClr>
              </a:solidFill>
            </a:endParaRPr>
          </a:p>
        </p:txBody>
      </p:sp>
    </p:spTree>
    <p:extLst>
      <p:ext uri="{BB962C8B-B14F-4D97-AF65-F5344CB8AC3E}">
        <p14:creationId xmlns="" xmlns:p14="http://schemas.microsoft.com/office/powerpoint/2010/main" val="431948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400" y="633894"/>
            <a:ext cx="10515600" cy="584775"/>
          </a:xfrm>
          <a:prstGeom prst="rect">
            <a:avLst/>
          </a:prstGeom>
          <a:solidFill>
            <a:schemeClr val="bg2">
              <a:lumMod val="90000"/>
            </a:schemeClr>
          </a:solidFill>
        </p:spPr>
        <p:txBody>
          <a:bodyPr wrap="square">
            <a:spAutoFit/>
          </a:bodyPr>
          <a:lstStyle/>
          <a:p>
            <a:pPr algn="ctr"/>
            <a:r>
              <a:rPr lang="ru-RU" sz="3200" b="1" dirty="0">
                <a:solidFill>
                  <a:schemeClr val="accent6">
                    <a:lumMod val="50000"/>
                  </a:schemeClr>
                </a:solidFill>
                <a:latin typeface="Arial" panose="020B0604020202020204" pitchFamily="34" charset="0"/>
                <a:cs typeface="Arial" panose="020B0604020202020204" pitchFamily="34" charset="0"/>
              </a:rPr>
              <a:t>4</a:t>
            </a:r>
            <a:r>
              <a:rPr lang="ru-RU" sz="3200" b="1" dirty="0" smtClean="0">
                <a:solidFill>
                  <a:schemeClr val="accent6">
                    <a:lumMod val="50000"/>
                  </a:schemeClr>
                </a:solidFill>
                <a:latin typeface="Arial" panose="020B0604020202020204" pitchFamily="34" charset="0"/>
                <a:cs typeface="Arial" panose="020B0604020202020204" pitchFamily="34" charset="0"/>
              </a:rPr>
              <a:t>. Викторина «</a:t>
            </a:r>
            <a:r>
              <a:rPr lang="ru-RU" sz="3200" b="1" dirty="0" err="1" smtClean="0">
                <a:solidFill>
                  <a:schemeClr val="accent6">
                    <a:lumMod val="50000"/>
                  </a:schemeClr>
                </a:solidFill>
                <a:latin typeface="Arial" panose="020B0604020202020204" pitchFamily="34" charset="0"/>
                <a:cs typeface="Arial" panose="020B0604020202020204" pitchFamily="34" charset="0"/>
              </a:rPr>
              <a:t>Энергоэрудит</a:t>
            </a:r>
            <a:r>
              <a:rPr lang="ru-RU" sz="3200" b="1" dirty="0" smtClean="0">
                <a:solidFill>
                  <a:schemeClr val="accent6">
                    <a:lumMod val="50000"/>
                  </a:schemeClr>
                </a:solidFill>
                <a:latin typeface="Arial" panose="020B0604020202020204" pitchFamily="34" charset="0"/>
                <a:cs typeface="Arial" panose="020B0604020202020204" pitchFamily="34" charset="0"/>
              </a:rPr>
              <a:t>»</a:t>
            </a:r>
            <a:endParaRPr lang="ru-RU" sz="3200" b="1" dirty="0">
              <a:solidFill>
                <a:schemeClr val="accent6">
                  <a:lumMod val="50000"/>
                </a:schemeClr>
              </a:solidFill>
            </a:endParaRPr>
          </a:p>
        </p:txBody>
      </p:sp>
      <p:pic>
        <p:nvPicPr>
          <p:cNvPr id="4098" name="Picture 2" descr="http://www.uo-gub.ru/files/images/news/2016/04.2016/22.04.2016/VO.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2110" y="1807285"/>
            <a:ext cx="5085973" cy="3980329"/>
          </a:xfrm>
          <a:prstGeom prst="rect">
            <a:avLst/>
          </a:prstGeom>
          <a:noFill/>
          <a:effectLst>
            <a:reflection blurRad="6350" stA="50000" endA="300" endPos="5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212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400" y="2220702"/>
            <a:ext cx="8753139" cy="2215991"/>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b="1" dirty="0" smtClean="0">
                <a:latin typeface="Arial" panose="020B0604020202020204" pitchFamily="34" charset="0"/>
                <a:ea typeface="Calibri" panose="020F0502020204030204" pitchFamily="34" charset="0"/>
                <a:cs typeface="Arial" panose="020B0604020202020204" pitchFamily="34" charset="0"/>
              </a:rPr>
              <a:t>Во </a:t>
            </a:r>
            <a:r>
              <a:rPr lang="ru-RU" sz="2400" b="1" dirty="0">
                <a:latin typeface="Arial" panose="020B0604020202020204" pitchFamily="34" charset="0"/>
                <a:ea typeface="Calibri" panose="020F0502020204030204" pitchFamily="34" charset="0"/>
                <a:cs typeface="Arial" panose="020B0604020202020204" pitchFamily="34" charset="0"/>
              </a:rPr>
              <a:t>сколько раз энергосберегающие лампы могут снизить энергопотребление в </a:t>
            </a:r>
            <a:r>
              <a:rPr lang="ru-RU" sz="2400" b="1" dirty="0" smtClean="0">
                <a:latin typeface="Arial" panose="020B0604020202020204" pitchFamily="34" charset="0"/>
                <a:ea typeface="Calibri" panose="020F0502020204030204" pitchFamily="34" charset="0"/>
                <a:cs typeface="Arial" panose="020B0604020202020204" pitchFamily="34" charset="0"/>
              </a:rPr>
              <a:t>квартире?</a:t>
            </a:r>
            <a:endParaRPr lang="ru-RU" sz="2400" b="1"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А. в </a:t>
            </a:r>
            <a:r>
              <a:rPr lang="ru-RU" sz="2400" dirty="0">
                <a:latin typeface="Arial" panose="020B0604020202020204" pitchFamily="34" charset="0"/>
                <a:ea typeface="Calibri" panose="020F0502020204030204" pitchFamily="34" charset="0"/>
                <a:cs typeface="Arial" panose="020B0604020202020204" pitchFamily="34" charset="0"/>
              </a:rPr>
              <a:t>1,5 раза </a:t>
            </a:r>
            <a:endParaRPr lang="ru-RU" sz="24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Б</a:t>
            </a:r>
            <a:r>
              <a:rPr lang="ru-RU" sz="2400" dirty="0" smtClean="0">
                <a:latin typeface="Arial" panose="020B0604020202020204" pitchFamily="34" charset="0"/>
                <a:ea typeface="Calibri" panose="020F0502020204030204" pitchFamily="34" charset="0"/>
                <a:cs typeface="Arial" panose="020B0604020202020204" pitchFamily="34" charset="0"/>
              </a:rPr>
              <a:t>. в </a:t>
            </a:r>
            <a:r>
              <a:rPr lang="ru-RU" sz="2400" dirty="0">
                <a:latin typeface="Arial" panose="020B0604020202020204" pitchFamily="34" charset="0"/>
                <a:ea typeface="Calibri" panose="020F0502020204030204" pitchFamily="34" charset="0"/>
                <a:cs typeface="Arial" panose="020B0604020202020204" pitchFamily="34" charset="0"/>
              </a:rPr>
              <a:t>2 раза </a:t>
            </a:r>
            <a:endParaRPr lang="ru-RU" sz="24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В. в </a:t>
            </a:r>
            <a:r>
              <a:rPr lang="ru-RU" sz="2400" dirty="0">
                <a:latin typeface="Arial" panose="020B0604020202020204" pitchFamily="34" charset="0"/>
                <a:ea typeface="Calibri" panose="020F0502020204030204" pitchFamily="34" charset="0"/>
                <a:cs typeface="Arial" panose="020B0604020202020204" pitchFamily="34" charset="0"/>
              </a:rPr>
              <a:t>5 раз.</a:t>
            </a:r>
            <a:endParaRPr lang="ru-RU"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52"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220703"/>
            <a:ext cx="1762461" cy="221599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www.rusprovod.ru/picture_library/lamp_en-sber.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1359" y="4348476"/>
            <a:ext cx="4599305" cy="232804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Прямоугольник 9"/>
          <p:cNvSpPr/>
          <p:nvPr/>
        </p:nvSpPr>
        <p:spPr>
          <a:xfrm>
            <a:off x="1579582" y="754550"/>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1</a:t>
            </a:r>
            <a:endParaRPr lang="ru-RU" sz="3200" b="1" dirty="0">
              <a:solidFill>
                <a:schemeClr val="accent6">
                  <a:lumMod val="50000"/>
                </a:schemeClr>
              </a:solidFill>
            </a:endParaRPr>
          </a:p>
        </p:txBody>
      </p:sp>
    </p:spTree>
    <p:extLst>
      <p:ext uri="{BB962C8B-B14F-4D97-AF65-F5344CB8AC3E}">
        <p14:creationId xmlns="" xmlns:p14="http://schemas.microsoft.com/office/powerpoint/2010/main" val="3486432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1695039"/>
            <a:ext cx="7767022" cy="3277820"/>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Замена ламп накаливания на современные энергосберегающие лампы, в среднем, может снизить потребление электроэнергии в квартире в 2 раза! Затраты на их приобретение окупаются менее чем за год.</a:t>
            </a:r>
            <a:endParaRPr lang="ru-RU" sz="20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Современная энергосберегающая лампа служит 10 тысяч часов, в то время как лампа накаливания - в 6-7 раз меньше. Компактная люминесцентная лампа напряжением 11 Вт заменяет лампу накаливания напряжением в 60 Вт. Затраты окупаются менее чем за год, а служит она 3-4 года.</a:t>
            </a:r>
            <a:endParaRPr lang="ru-RU"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952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743237"/>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400" y="2420509"/>
            <a:ext cx="8753139" cy="2640723"/>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b="1" dirty="0" smtClean="0">
                <a:latin typeface="Arial" panose="020B0604020202020204" pitchFamily="34" charset="0"/>
                <a:ea typeface="Calibri" panose="020F0502020204030204" pitchFamily="34" charset="0"/>
                <a:cs typeface="Arial" panose="020B0604020202020204" pitchFamily="34" charset="0"/>
              </a:rPr>
              <a:t>Сколько </a:t>
            </a:r>
            <a:r>
              <a:rPr lang="ru-RU" sz="2400" b="1" dirty="0">
                <a:latin typeface="Arial" panose="020B0604020202020204" pitchFamily="34" charset="0"/>
                <a:ea typeface="Calibri" panose="020F0502020204030204" pitchFamily="34" charset="0"/>
                <a:cs typeface="Arial" panose="020B0604020202020204" pitchFamily="34" charset="0"/>
              </a:rPr>
              <a:t>процентов электроэнергии используется впустую, если зарядное устройство для сотового телефона оставлять включенным в сеть?</a:t>
            </a:r>
            <a:endParaRPr lang="ru-RU" sz="20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А. 0</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Б. 65</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В. 95</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399" y="712702"/>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2</a:t>
            </a:r>
            <a:endParaRPr lang="ru-RU" sz="3200" b="1" dirty="0">
              <a:solidFill>
                <a:schemeClr val="accent6">
                  <a:lumMod val="50000"/>
                </a:schemeClr>
              </a:solidFill>
            </a:endParaRPr>
          </a:p>
        </p:txBody>
      </p:sp>
    </p:spTree>
    <p:extLst>
      <p:ext uri="{BB962C8B-B14F-4D97-AF65-F5344CB8AC3E}">
        <p14:creationId xmlns="" xmlns:p14="http://schemas.microsoft.com/office/powerpoint/2010/main" val="948789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1341096"/>
            <a:ext cx="7767022" cy="3985706"/>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Привычка оставлять оборудование в режиме «</a:t>
            </a:r>
            <a:r>
              <a:rPr lang="ru-RU" sz="2000" dirty="0" err="1">
                <a:latin typeface="Arial" panose="020B0604020202020204" pitchFamily="34" charset="0"/>
                <a:ea typeface="Calibri" panose="020F0502020204030204" pitchFamily="34" charset="0"/>
                <a:cs typeface="Arial" panose="020B0604020202020204" pitchFamily="34" charset="0"/>
              </a:rPr>
              <a:t>standby</a:t>
            </a:r>
            <a:r>
              <a:rPr lang="ru-RU" sz="2000" dirty="0">
                <a:latin typeface="Arial" panose="020B0604020202020204" pitchFamily="34" charset="0"/>
                <a:ea typeface="Calibri" panose="020F0502020204030204" pitchFamily="34" charset="0"/>
                <a:cs typeface="Arial" panose="020B0604020202020204" pitchFamily="34" charset="0"/>
              </a:rPr>
              <a:t>» (режим ожидания) сокращает ваш семейный бюджет. Выключение из сети телевизора, видеомагнитофона, музыкального центра позволит снизить потребление электроэнергии в среднем до 300 </a:t>
            </a:r>
            <a:r>
              <a:rPr lang="ru-RU" sz="2000" dirty="0" err="1">
                <a:latin typeface="Arial" panose="020B0604020202020204" pitchFamily="34" charset="0"/>
                <a:ea typeface="Calibri" panose="020F0502020204030204" pitchFamily="34" charset="0"/>
                <a:cs typeface="Arial" panose="020B0604020202020204" pitchFamily="34" charset="0"/>
              </a:rPr>
              <a:t>кВт•ч</a:t>
            </a:r>
            <a:r>
              <a:rPr lang="ru-RU" sz="2000" dirty="0">
                <a:latin typeface="Arial" panose="020B0604020202020204" pitchFamily="34" charset="0"/>
                <a:ea typeface="Calibri" panose="020F0502020204030204" pitchFamily="34" charset="0"/>
                <a:cs typeface="Arial" panose="020B0604020202020204" pitchFamily="34" charset="0"/>
              </a:rPr>
              <a:t> в год.</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smtClean="0">
                <a:latin typeface="Arial" panose="020B0604020202020204" pitchFamily="34" charset="0"/>
                <a:ea typeface="Calibri" panose="020F0502020204030204" pitchFamily="34" charset="0"/>
                <a:cs typeface="Arial" panose="020B0604020202020204" pitchFamily="34" charset="0"/>
              </a:rPr>
              <a:t>Зарядное </a:t>
            </a:r>
            <a:r>
              <a:rPr lang="ru-RU" sz="2000" dirty="0">
                <a:latin typeface="Arial" panose="020B0604020202020204" pitchFamily="34" charset="0"/>
                <a:ea typeface="Calibri" panose="020F0502020204030204" pitchFamily="34" charset="0"/>
                <a:cs typeface="Arial" panose="020B0604020202020204" pitchFamily="34" charset="0"/>
              </a:rPr>
              <a:t>устройство для мобильного телефона, оставленное включенным в розетку, нагревается, даже если телефон к нему не подключен. Это происходит потому, что устройство все равно потребляет электричество. 95% энергии используется впустую, когда зарядное устройство подключено к розетке постоянно.</a:t>
            </a: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221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743237"/>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400" y="2420509"/>
            <a:ext cx="8753139" cy="2215991"/>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b="1" dirty="0" smtClean="0">
                <a:latin typeface="Arial" panose="020B0604020202020204" pitchFamily="34" charset="0"/>
                <a:ea typeface="Calibri" panose="020F0502020204030204" pitchFamily="34" charset="0"/>
                <a:cs typeface="Arial" panose="020B0604020202020204" pitchFamily="34" charset="0"/>
              </a:rPr>
              <a:t>Назовите </a:t>
            </a:r>
            <a:r>
              <a:rPr lang="ru-RU" sz="2400" b="1" dirty="0">
                <a:latin typeface="Arial" panose="020B0604020202020204" pitchFamily="34" charset="0"/>
                <a:ea typeface="Calibri" panose="020F0502020204030204" pitchFamily="34" charset="0"/>
                <a:cs typeface="Arial" panose="020B0604020202020204" pitchFamily="34" charset="0"/>
              </a:rPr>
              <a:t>самый экономичный класс бытовых приборов: </a:t>
            </a:r>
            <a:endParaRPr lang="ru-RU" sz="20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smtClean="0">
                <a:latin typeface="Arial" panose="020B0604020202020204" pitchFamily="34" charset="0"/>
                <a:ea typeface="Calibri" panose="020F0502020204030204" pitchFamily="34" charset="0"/>
                <a:cs typeface="Arial" panose="020B0604020202020204" pitchFamily="34" charset="0"/>
              </a:rPr>
              <a:t>А. </a:t>
            </a:r>
            <a:r>
              <a:rPr lang="ru-RU" sz="2400" dirty="0">
                <a:latin typeface="Arial" panose="020B0604020202020204" pitchFamily="34" charset="0"/>
                <a:ea typeface="Calibri" panose="020F0502020204030204" pitchFamily="34" charset="0"/>
                <a:cs typeface="Arial" panose="020B0604020202020204" pitchFamily="34" charset="0"/>
              </a:rPr>
              <a:t>«А»</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smtClean="0">
                <a:latin typeface="Arial" panose="020B0604020202020204" pitchFamily="34" charset="0"/>
                <a:ea typeface="Calibri" panose="020F0502020204030204" pitchFamily="34" charset="0"/>
                <a:cs typeface="Arial" panose="020B0604020202020204" pitchFamily="34" charset="0"/>
              </a:rPr>
              <a:t>Б. «В</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smtClean="0">
                <a:latin typeface="Arial" panose="020B0604020202020204" pitchFamily="34" charset="0"/>
                <a:ea typeface="Calibri" panose="020F0502020204030204" pitchFamily="34" charset="0"/>
                <a:cs typeface="Arial" panose="020B0604020202020204" pitchFamily="34" charset="0"/>
              </a:rPr>
              <a:t>В. «С</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400" y="648156"/>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3</a:t>
            </a:r>
            <a:endParaRPr lang="ru-RU" sz="3200" b="1" dirty="0">
              <a:solidFill>
                <a:schemeClr val="accent6">
                  <a:lumMod val="50000"/>
                </a:schemeClr>
              </a:solidFill>
            </a:endParaRPr>
          </a:p>
        </p:txBody>
      </p:sp>
    </p:spTree>
    <p:extLst>
      <p:ext uri="{BB962C8B-B14F-4D97-AF65-F5344CB8AC3E}">
        <p14:creationId xmlns="" xmlns:p14="http://schemas.microsoft.com/office/powerpoint/2010/main" val="173488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1341096"/>
            <a:ext cx="7767022" cy="4663521"/>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В настоящее время почти вся европейская бытовая техника имеет специальную </a:t>
            </a:r>
            <a:r>
              <a:rPr lang="ru-RU" sz="2000" dirty="0" err="1">
                <a:latin typeface="Arial" panose="020B0604020202020204" pitchFamily="34" charset="0"/>
                <a:ea typeface="Calibri" panose="020F0502020204030204" pitchFamily="34" charset="0"/>
                <a:cs typeface="Arial" panose="020B0604020202020204" pitchFamily="34" charset="0"/>
              </a:rPr>
              <a:t>евронаклейку</a:t>
            </a:r>
            <a:r>
              <a:rPr lang="ru-RU" sz="2000" dirty="0">
                <a:latin typeface="Arial" panose="020B0604020202020204" pitchFamily="34" charset="0"/>
                <a:ea typeface="Calibri" panose="020F0502020204030204" pitchFamily="34" charset="0"/>
                <a:cs typeface="Arial" panose="020B0604020202020204" pitchFamily="34" charset="0"/>
              </a:rPr>
              <a:t> с обозначением класса энергосбережения.</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К классу «А» относятся наиболее экономичные приборы. Каждому классу энергосбережения соответствует определенный уровень энергопотребления.</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Например, стиральные машины (по данным компании «Самсунг»).</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При загрузке 1 кг хлопкового белья и температуре 95 градусов С:</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при классе «А» расходуется 0,19 </a:t>
            </a:r>
            <a:r>
              <a:rPr lang="ru-RU" sz="2000" dirty="0" err="1">
                <a:latin typeface="Arial" panose="020B0604020202020204" pitchFamily="34" charset="0"/>
                <a:ea typeface="Calibri" panose="020F0502020204030204" pitchFamily="34" charset="0"/>
                <a:cs typeface="Arial" panose="020B0604020202020204" pitchFamily="34" charset="0"/>
              </a:rPr>
              <a:t>кВт•ч</a:t>
            </a:r>
            <a:r>
              <a:rPr lang="ru-RU" sz="2000" dirty="0">
                <a:latin typeface="Arial" panose="020B0604020202020204" pitchFamily="34" charset="0"/>
                <a:ea typeface="Calibri" panose="020F0502020204030204" pitchFamily="34" charset="0"/>
                <a:cs typeface="Arial" panose="020B0604020202020204" pitchFamily="34" charset="0"/>
              </a:rPr>
              <a:t> энергии;</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при классе «В» расходуется от 0,19 до 0,23 </a:t>
            </a:r>
            <a:r>
              <a:rPr lang="ru-RU" sz="2000" dirty="0" err="1">
                <a:latin typeface="Arial" panose="020B0604020202020204" pitchFamily="34" charset="0"/>
                <a:ea typeface="Calibri" panose="020F0502020204030204" pitchFamily="34" charset="0"/>
                <a:cs typeface="Arial" panose="020B0604020202020204" pitchFamily="34" charset="0"/>
              </a:rPr>
              <a:t>кВт•ч</a:t>
            </a:r>
            <a:r>
              <a:rPr lang="ru-RU" sz="2000" dirty="0">
                <a:latin typeface="Arial" panose="020B0604020202020204" pitchFamily="34" charset="0"/>
                <a:ea typeface="Calibri" panose="020F0502020204030204" pitchFamily="34" charset="0"/>
                <a:cs typeface="Arial" panose="020B0604020202020204" pitchFamily="34" charset="0"/>
              </a:rPr>
              <a:t> энергии;</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при классе «С» расходуется от 0,23 до 0,27 </a:t>
            </a:r>
            <a:r>
              <a:rPr lang="ru-RU" sz="2000" dirty="0" err="1">
                <a:latin typeface="Arial" panose="020B0604020202020204" pitchFamily="34" charset="0"/>
                <a:ea typeface="Calibri" panose="020F0502020204030204" pitchFamily="34" charset="0"/>
                <a:cs typeface="Arial" panose="020B0604020202020204" pitchFamily="34" charset="0"/>
              </a:rPr>
              <a:t>кВт•ч</a:t>
            </a:r>
            <a:r>
              <a:rPr lang="ru-RU" sz="2000" dirty="0">
                <a:latin typeface="Arial" panose="020B0604020202020204" pitchFamily="34" charset="0"/>
                <a:ea typeface="Calibri" panose="020F0502020204030204" pitchFamily="34" charset="0"/>
                <a:cs typeface="Arial" panose="020B0604020202020204" pitchFamily="34" charset="0"/>
              </a:rPr>
              <a:t> энергии.</a:t>
            </a: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00887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743237"/>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400" y="2420509"/>
            <a:ext cx="8753139" cy="2215991"/>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b="1" dirty="0" smtClean="0">
                <a:latin typeface="Arial" panose="020B0604020202020204" pitchFamily="34" charset="0"/>
                <a:ea typeface="Calibri" panose="020F0502020204030204" pitchFamily="34" charset="0"/>
                <a:cs typeface="Arial" panose="020B0604020202020204" pitchFamily="34" charset="0"/>
              </a:rPr>
              <a:t>Сколько </a:t>
            </a:r>
            <a:r>
              <a:rPr lang="ru-RU" sz="2400" b="1" dirty="0">
                <a:latin typeface="Arial" panose="020B0604020202020204" pitchFamily="34" charset="0"/>
                <a:ea typeface="Calibri" panose="020F0502020204030204" pitchFamily="34" charset="0"/>
                <a:cs typeface="Arial" panose="020B0604020202020204" pitchFamily="34" charset="0"/>
              </a:rPr>
              <a:t>процентов солнечного света поглощают грязные окна: </a:t>
            </a:r>
            <a:endParaRPr lang="ru-RU" sz="2000"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А. 30</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Б. 40</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smtClean="0">
                <a:latin typeface="Arial" panose="020B0604020202020204" pitchFamily="34" charset="0"/>
                <a:ea typeface="Calibri" panose="020F0502020204030204" pitchFamily="34" charset="0"/>
                <a:cs typeface="Arial" panose="020B0604020202020204" pitchFamily="34" charset="0"/>
              </a:rPr>
              <a:t>В. 50</a:t>
            </a:r>
            <a:r>
              <a:rPr lang="ru-RU" sz="2400" dirty="0">
                <a:latin typeface="Arial" panose="020B0604020202020204" pitchFamily="34" charset="0"/>
                <a:ea typeface="Calibri" panose="020F0502020204030204" pitchFamily="34" charset="0"/>
                <a:cs typeface="Arial" panose="020B0604020202020204" pitchFamily="34" charset="0"/>
              </a:rPr>
              <a:t>%.</a:t>
            </a:r>
            <a:endParaRPr lang="ru-RU" sz="2000"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400" y="648156"/>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4</a:t>
            </a:r>
            <a:endParaRPr lang="ru-RU" sz="3200" b="1" dirty="0">
              <a:solidFill>
                <a:schemeClr val="accent6">
                  <a:lumMod val="50000"/>
                </a:schemeClr>
              </a:solidFill>
            </a:endParaRPr>
          </a:p>
        </p:txBody>
      </p:sp>
    </p:spTree>
    <p:extLst>
      <p:ext uri="{BB962C8B-B14F-4D97-AF65-F5344CB8AC3E}">
        <p14:creationId xmlns="" xmlns:p14="http://schemas.microsoft.com/office/powerpoint/2010/main" val="2806255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2462396"/>
            <a:ext cx="7767022" cy="1743106"/>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3200" dirty="0">
                <a:latin typeface="Arial" panose="020B0604020202020204" pitchFamily="34" charset="0"/>
                <a:ea typeface="Calibri" panose="020F0502020204030204" pitchFamily="34" charset="0"/>
                <a:cs typeface="Arial" panose="020B0604020202020204" pitchFamily="34" charset="0"/>
              </a:rPr>
              <a:t>Запыленные стёкла могут поглощать до 30% света. Содержите их в надлежащей чистоте!</a:t>
            </a: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6956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358058"/>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400" y="2420509"/>
            <a:ext cx="8753139" cy="1862048"/>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b="1" dirty="0" smtClean="0">
                <a:latin typeface="Arial" panose="020B0604020202020204" pitchFamily="34" charset="0"/>
                <a:ea typeface="Calibri" panose="020F0502020204030204" pitchFamily="34" charset="0"/>
                <a:cs typeface="Arial" panose="020B0604020202020204" pitchFamily="34" charset="0"/>
              </a:rPr>
              <a:t>Заполненный </a:t>
            </a:r>
            <a:r>
              <a:rPr lang="ru-RU" sz="2000" b="1" dirty="0">
                <a:latin typeface="Arial" panose="020B0604020202020204" pitchFamily="34" charset="0"/>
                <a:ea typeface="Calibri" panose="020F0502020204030204" pitchFamily="34" charset="0"/>
                <a:cs typeface="Arial" panose="020B0604020202020204" pitchFamily="34" charset="0"/>
              </a:rPr>
              <a:t>мешок для сбора пыли в пылесосе дает увеличение расхода электроэнергии: </a:t>
            </a:r>
            <a:endParaRPr lang="ru-RU"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А. на </a:t>
            </a:r>
            <a:r>
              <a:rPr lang="ru-RU" sz="2000" dirty="0">
                <a:latin typeface="Arial" panose="020B0604020202020204" pitchFamily="34" charset="0"/>
                <a:ea typeface="Calibri" panose="020F0502020204030204" pitchFamily="34" charset="0"/>
                <a:cs typeface="Arial" panose="020B0604020202020204" pitchFamily="34" charset="0"/>
              </a:rPr>
              <a:t>20 %</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Б. на </a:t>
            </a:r>
            <a:r>
              <a:rPr lang="ru-RU" sz="2000" dirty="0">
                <a:latin typeface="Arial" panose="020B0604020202020204" pitchFamily="34" charset="0"/>
                <a:ea typeface="Calibri" panose="020F0502020204030204" pitchFamily="34" charset="0"/>
                <a:cs typeface="Arial" panose="020B0604020202020204" pitchFamily="34" charset="0"/>
              </a:rPr>
              <a:t>30 %</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 на </a:t>
            </a:r>
            <a:r>
              <a:rPr lang="ru-RU" sz="2000" dirty="0">
                <a:latin typeface="Arial" panose="020B0604020202020204" pitchFamily="34" charset="0"/>
                <a:ea typeface="Calibri" panose="020F0502020204030204" pitchFamily="34" charset="0"/>
                <a:cs typeface="Arial" panose="020B0604020202020204" pitchFamily="34" charset="0"/>
              </a:rPr>
              <a:t>40 %.</a:t>
            </a:r>
            <a:endParaRPr lang="ru-RU"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399" y="701944"/>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5</a:t>
            </a:r>
            <a:endParaRPr lang="ru-RU" sz="3200" b="1" dirty="0">
              <a:solidFill>
                <a:schemeClr val="accent6">
                  <a:lumMod val="50000"/>
                </a:schemeClr>
              </a:solidFill>
            </a:endParaRPr>
          </a:p>
        </p:txBody>
      </p:sp>
    </p:spTree>
    <p:extLst>
      <p:ext uri="{BB962C8B-B14F-4D97-AF65-F5344CB8AC3E}">
        <p14:creationId xmlns="" xmlns:p14="http://schemas.microsoft.com/office/powerpoint/2010/main" val="1323285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861073" y="997812"/>
            <a:ext cx="9890758" cy="755684"/>
          </a:xfrm>
          <a:prstGeom prst="rect">
            <a:avLst/>
          </a:prstGeom>
          <a:solidFill>
            <a:schemeClr val="accent2">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sz="2800" b="1" dirty="0" smtClean="0">
                <a:solidFill>
                  <a:schemeClr val="accent6">
                    <a:lumMod val="50000"/>
                  </a:schemeClr>
                </a:solidFill>
                <a:latin typeface="Arial" panose="020B0604020202020204" pitchFamily="34" charset="0"/>
                <a:cs typeface="Arial" panose="020B0604020202020204" pitchFamily="34" charset="0"/>
              </a:rPr>
              <a:t>Просмотр видеоролика «Энергосбережение»</a:t>
            </a:r>
            <a:endParaRPr lang="ru-RU" sz="2800" b="1" dirty="0">
              <a:solidFill>
                <a:schemeClr val="accent6">
                  <a:lumMod val="50000"/>
                </a:schemeClr>
              </a:solidFill>
              <a:latin typeface="Arial" panose="020B0604020202020204" pitchFamily="34" charset="0"/>
              <a:cs typeface="Arial" panose="020B0604020202020204" pitchFamily="34" charset="0"/>
            </a:endParaRPr>
          </a:p>
        </p:txBody>
      </p:sp>
      <p:sp>
        <p:nvSpPr>
          <p:cNvPr id="6" name="Объект 2"/>
          <p:cNvSpPr txBox="1">
            <a:spLocks/>
          </p:cNvSpPr>
          <p:nvPr/>
        </p:nvSpPr>
        <p:spPr>
          <a:xfrm>
            <a:off x="1861072" y="1719209"/>
            <a:ext cx="9890758" cy="811364"/>
          </a:xfrm>
          <a:prstGeom prst="rect">
            <a:avLst/>
          </a:prstGeom>
          <a:solidFill>
            <a:schemeClr val="accent6">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ru-RU" sz="2800" b="1" dirty="0" smtClean="0">
                <a:solidFill>
                  <a:schemeClr val="accent6">
                    <a:lumMod val="50000"/>
                  </a:schemeClr>
                </a:solidFill>
                <a:latin typeface="Arial" panose="020B0604020202020204" pitchFamily="34" charset="0"/>
                <a:cs typeface="Arial" panose="020B0604020202020204" pitchFamily="34" charset="0"/>
              </a:rPr>
              <a:t>Режим доступа: </a:t>
            </a:r>
            <a:r>
              <a:rPr lang="en-US" sz="2800" dirty="0">
                <a:solidFill>
                  <a:schemeClr val="accent6">
                    <a:lumMod val="50000"/>
                  </a:schemeClr>
                </a:solidFill>
                <a:latin typeface="Arial" panose="020B0604020202020204" pitchFamily="34" charset="0"/>
                <a:cs typeface="Arial" panose="020B0604020202020204" pitchFamily="34" charset="0"/>
              </a:rPr>
              <a:t>https://www.youtube.com/watch?v=t1p2yr7uAmw</a:t>
            </a:r>
            <a:endParaRPr lang="ru-RU" sz="2800" dirty="0">
              <a:solidFill>
                <a:schemeClr val="accent6">
                  <a:lumMod val="50000"/>
                </a:schemeClr>
              </a:solidFill>
              <a:latin typeface="Arial" panose="020B0604020202020204" pitchFamily="34" charset="0"/>
              <a:cs typeface="Arial" panose="020B0604020202020204" pitchFamily="34" charset="0"/>
            </a:endParaRPr>
          </a:p>
        </p:txBody>
      </p:sp>
      <p:sp>
        <p:nvSpPr>
          <p:cNvPr id="12" name="Заголовок 1"/>
          <p:cNvSpPr txBox="1">
            <a:spLocks/>
          </p:cNvSpPr>
          <p:nvPr/>
        </p:nvSpPr>
        <p:spPr>
          <a:xfrm>
            <a:off x="3447748" y="3607443"/>
            <a:ext cx="8304082" cy="2381250"/>
          </a:xfrm>
          <a:prstGeom prst="rect">
            <a:avLst/>
          </a:prstGeom>
          <a:solidFill>
            <a:schemeClr val="accent4">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b="1" dirty="0" smtClean="0">
              <a:latin typeface="Arial" panose="020B0604020202020204" pitchFamily="34" charset="0"/>
              <a:cs typeface="Arial" panose="020B0604020202020204" pitchFamily="34" charset="0"/>
            </a:endParaRPr>
          </a:p>
          <a:p>
            <a:r>
              <a:rPr lang="ru-RU" sz="2800" b="1" dirty="0" smtClean="0">
                <a:solidFill>
                  <a:schemeClr val="accent6">
                    <a:lumMod val="50000"/>
                  </a:schemeClr>
                </a:solidFill>
                <a:latin typeface="Arial" panose="020B0604020202020204" pitchFamily="34" charset="0"/>
                <a:cs typeface="Arial" panose="020B0604020202020204" pitchFamily="34" charset="0"/>
              </a:rPr>
              <a:t>Вопросы:</a:t>
            </a:r>
          </a:p>
          <a:p>
            <a:r>
              <a:rPr lang="ru-RU" sz="2800" dirty="0" smtClean="0">
                <a:solidFill>
                  <a:schemeClr val="accent6">
                    <a:lumMod val="50000"/>
                  </a:schemeClr>
                </a:solidFill>
                <a:latin typeface="Arial" panose="020B0604020202020204" pitchFamily="34" charset="0"/>
                <a:cs typeface="Arial" panose="020B0604020202020204" pitchFamily="34" charset="0"/>
              </a:rPr>
              <a:t>1. На какие цели расходуется электроэнергия дома?</a:t>
            </a:r>
          </a:p>
          <a:p>
            <a:r>
              <a:rPr lang="ru-RU" sz="2800" dirty="0" smtClean="0">
                <a:solidFill>
                  <a:schemeClr val="accent6">
                    <a:lumMod val="50000"/>
                  </a:schemeClr>
                </a:solidFill>
                <a:latin typeface="Arial" panose="020B0604020202020204" pitchFamily="34" charset="0"/>
                <a:cs typeface="Arial" panose="020B0604020202020204" pitchFamily="34" charset="0"/>
              </a:rPr>
              <a:t>2. Как вы думаете, как можно сэкономить электроэнергию в домашних условиях?</a:t>
            </a:r>
          </a:p>
          <a:p>
            <a:r>
              <a:rPr lang="ru-RU" sz="2800" dirty="0" smtClean="0">
                <a:solidFill>
                  <a:schemeClr val="accent6">
                    <a:lumMod val="50000"/>
                  </a:schemeClr>
                </a:solidFill>
                <a:latin typeface="Arial" panose="020B0604020202020204" pitchFamily="34" charset="0"/>
                <a:cs typeface="Arial" panose="020B0604020202020204" pitchFamily="34" charset="0"/>
              </a:rPr>
              <a:t>3. Почему в последнее время вопросы экономии энергии стали особенно актуальными?</a:t>
            </a:r>
          </a:p>
          <a:p>
            <a:endParaRPr lang="ru-RU" sz="2800" b="1" dirty="0">
              <a:latin typeface="Arial" panose="020B0604020202020204" pitchFamily="34" charset="0"/>
              <a:cs typeface="Arial" panose="020B0604020202020204" pitchFamily="34" charset="0"/>
            </a:endParaRPr>
          </a:p>
        </p:txBody>
      </p:sp>
      <p:pic>
        <p:nvPicPr>
          <p:cNvPr id="25606" name="Picture 6" descr="https://ds04.infourok.ru/uploads/ex/041e/0000794d-b43c7211/hello_html_457ccdd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457" y="997812"/>
            <a:ext cx="1570616" cy="1570616"/>
          </a:xfrm>
          <a:prstGeom prst="rect">
            <a:avLst/>
          </a:prstGeom>
          <a:noFill/>
          <a:effectLst/>
          <a:extLst>
            <a:ext uri="{909E8E84-426E-40DD-AFC4-6F175D3DCCD1}">
              <a14:hiddenFill xmlns="" xmlns:a14="http://schemas.microsoft.com/office/drawing/2010/main">
                <a:solidFill>
                  <a:srgbClr val="FFFFFF"/>
                </a:solidFill>
              </a14:hiddenFill>
            </a:ext>
          </a:extLst>
        </p:spPr>
      </p:pic>
      <p:pic>
        <p:nvPicPr>
          <p:cNvPr id="25608" name="Picture 8" descr="http://lah.rkolyshley.pnzreg.ru/files/lach_kolyshley_pnzreg_ru/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61073" y="3586905"/>
            <a:ext cx="1586675" cy="2422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3998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1695039"/>
            <a:ext cx="7767022" cy="3023328"/>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800" dirty="0">
                <a:latin typeface="Arial" panose="020B0604020202020204" pitchFamily="34" charset="0"/>
                <a:ea typeface="Calibri" panose="020F0502020204030204" pitchFamily="34" charset="0"/>
                <a:cs typeface="Arial" panose="020B0604020202020204" pitchFamily="34" charset="0"/>
              </a:rPr>
              <a:t>При использовании пылесоса на треть заполненный мешок для сбора пыли ухудшает всасывание на 40%, соответственно, на эту же величину возрастает расход потребления электроэнергии.</a:t>
            </a: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57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358058"/>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400" y="2420509"/>
            <a:ext cx="8753139" cy="1508105"/>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b="1" dirty="0">
                <a:latin typeface="Arial" panose="020B0604020202020204" pitchFamily="34" charset="0"/>
                <a:ea typeface="Calibri" panose="020F0502020204030204" pitchFamily="34" charset="0"/>
                <a:cs typeface="Arial" panose="020B0604020202020204" pitchFamily="34" charset="0"/>
              </a:rPr>
              <a:t>Накипь в электрочайнике увеличивает расход электроэнергии: </a:t>
            </a:r>
            <a:endParaRPr lang="ru-RU"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А. на </a:t>
            </a:r>
            <a:r>
              <a:rPr lang="ru-RU" sz="2000" dirty="0">
                <a:latin typeface="Arial" panose="020B0604020202020204" pitchFamily="34" charset="0"/>
                <a:ea typeface="Calibri" panose="020F0502020204030204" pitchFamily="34" charset="0"/>
                <a:cs typeface="Arial" panose="020B0604020202020204" pitchFamily="34" charset="0"/>
              </a:rPr>
              <a:t>10%</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Б. на </a:t>
            </a:r>
            <a:r>
              <a:rPr lang="ru-RU" sz="2000" dirty="0">
                <a:latin typeface="Arial" panose="020B0604020202020204" pitchFamily="34" charset="0"/>
                <a:ea typeface="Calibri" panose="020F0502020204030204" pitchFamily="34" charset="0"/>
                <a:cs typeface="Arial" panose="020B0604020202020204" pitchFamily="34" charset="0"/>
              </a:rPr>
              <a:t>20%</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 на </a:t>
            </a:r>
            <a:r>
              <a:rPr lang="ru-RU" sz="2000" dirty="0">
                <a:latin typeface="Arial" panose="020B0604020202020204" pitchFamily="34" charset="0"/>
                <a:ea typeface="Calibri" panose="020F0502020204030204" pitchFamily="34" charset="0"/>
                <a:cs typeface="Arial" panose="020B0604020202020204" pitchFamily="34" charset="0"/>
              </a:rPr>
              <a:t>30%.</a:t>
            </a:r>
            <a:endParaRPr lang="ru-RU"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399" y="723460"/>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6</a:t>
            </a:r>
            <a:endParaRPr lang="ru-RU" sz="3200" b="1" dirty="0">
              <a:solidFill>
                <a:schemeClr val="accent6">
                  <a:lumMod val="50000"/>
                </a:schemeClr>
              </a:solidFill>
            </a:endParaRPr>
          </a:p>
        </p:txBody>
      </p:sp>
    </p:spTree>
    <p:extLst>
      <p:ext uri="{BB962C8B-B14F-4D97-AF65-F5344CB8AC3E}">
        <p14:creationId xmlns="" xmlns:p14="http://schemas.microsoft.com/office/powerpoint/2010/main" val="2111019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2146860"/>
            <a:ext cx="7767022" cy="2179828"/>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Накипь образуется в результате многократного нагревания и кипячения воды и обладает малой теплопроводностью, поэтому вода в посуде с накипью нагревается медленно. В результате - потери энергии составляют 20%.</a:t>
            </a: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9828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358058"/>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399" y="2459303"/>
            <a:ext cx="8753139" cy="1862048"/>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b="1" dirty="0">
                <a:latin typeface="Arial" panose="020B0604020202020204" pitchFamily="34" charset="0"/>
                <a:ea typeface="Calibri" panose="020F0502020204030204" pitchFamily="34" charset="0"/>
                <a:cs typeface="Arial" panose="020B0604020202020204" pitchFamily="34" charset="0"/>
              </a:rPr>
              <a:t>При </a:t>
            </a:r>
            <a:r>
              <a:rPr lang="ru-RU" sz="2000" b="1" dirty="0" smtClean="0">
                <a:latin typeface="Arial" panose="020B0604020202020204" pitchFamily="34" charset="0"/>
                <a:ea typeface="Calibri" panose="020F0502020204030204" pitchFamily="34" charset="0"/>
                <a:cs typeface="Arial" panose="020B0604020202020204" pitchFamily="34" charset="0"/>
              </a:rPr>
              <a:t>неполной загрузке стиральной машины перерасход электроэнергии составляет: </a:t>
            </a:r>
            <a:endParaRPr lang="ru-RU"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А. 10-15</a:t>
            </a:r>
            <a:r>
              <a:rPr lang="ru-RU" sz="2000" dirty="0">
                <a:latin typeface="Arial" panose="020B0604020202020204" pitchFamily="34" charset="0"/>
                <a:ea typeface="Calibri" panose="020F0502020204030204" pitchFamily="34" charset="0"/>
                <a:cs typeface="Arial" panose="020B0604020202020204" pitchFamily="34" charset="0"/>
              </a:rPr>
              <a:t>% </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Б. 20-25</a:t>
            </a:r>
            <a:r>
              <a:rPr lang="ru-RU" sz="2000" dirty="0">
                <a:latin typeface="Arial" panose="020B0604020202020204" pitchFamily="34" charset="0"/>
                <a:ea typeface="Calibri" panose="020F0502020204030204" pitchFamily="34" charset="0"/>
                <a:cs typeface="Arial" panose="020B0604020202020204" pitchFamily="34" charset="0"/>
              </a:rPr>
              <a:t>%</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 25-30</a:t>
            </a:r>
            <a:r>
              <a:rPr lang="ru-RU" sz="2000" dirty="0">
                <a:latin typeface="Arial" panose="020B0604020202020204" pitchFamily="34" charset="0"/>
                <a:ea typeface="Calibri" panose="020F0502020204030204" pitchFamily="34" charset="0"/>
                <a:cs typeface="Arial" panose="020B0604020202020204" pitchFamily="34" charset="0"/>
              </a:rPr>
              <a:t>%.</a:t>
            </a:r>
            <a:endParaRPr lang="ru-RU"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399" y="701945"/>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7</a:t>
            </a:r>
            <a:endParaRPr lang="ru-RU" sz="3200" b="1" dirty="0">
              <a:solidFill>
                <a:schemeClr val="accent6">
                  <a:lumMod val="50000"/>
                </a:schemeClr>
              </a:solidFill>
            </a:endParaRPr>
          </a:p>
        </p:txBody>
      </p:sp>
    </p:spTree>
    <p:extLst>
      <p:ext uri="{BB962C8B-B14F-4D97-AF65-F5344CB8AC3E}">
        <p14:creationId xmlns="" xmlns:p14="http://schemas.microsoft.com/office/powerpoint/2010/main" val="38932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0936" y="2664118"/>
            <a:ext cx="7767022" cy="1339662"/>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При неполной загрузке стиральной машины перерасход электроэнергии составляет до 10-15%! При неправильной программе стирки – до 30%.</a:t>
            </a:r>
            <a:endParaRPr lang="ru-RU" sz="2000" dirty="0">
              <a:latin typeface="Arial" panose="020B0604020202020204" pitchFamily="34" charset="0"/>
              <a:ea typeface="Calibri" panose="020F0502020204030204" pitchFamily="34" charset="0"/>
              <a:cs typeface="Arial" panose="020B0604020202020204" pitchFamily="34" charset="0"/>
            </a:endParaRP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1295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tvet.imgsmail.ru/download/875a8375f91de049494d6073098e8a2f_0701031538d87f1f26b4e95d8b8c90df.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29539" y="2358058"/>
            <a:ext cx="1762461" cy="22159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1676399" y="2459303"/>
            <a:ext cx="8753139" cy="1485663"/>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b="1" dirty="0">
                <a:latin typeface="Arial" panose="020B0604020202020204" pitchFamily="34" charset="0"/>
                <a:ea typeface="Calibri" panose="020F0502020204030204" pitchFamily="34" charset="0"/>
                <a:cs typeface="Arial" panose="020B0604020202020204" pitchFamily="34" charset="0"/>
              </a:rPr>
              <a:t>Посуда с искривлённым дном может привести к перерасходу: </a:t>
            </a:r>
            <a:endParaRPr lang="ru-RU"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А. 10-30</a:t>
            </a:r>
            <a:r>
              <a:rPr lang="ru-RU" sz="2000" dirty="0">
                <a:latin typeface="Arial" panose="020B0604020202020204" pitchFamily="34" charset="0"/>
                <a:ea typeface="Calibri" panose="020F0502020204030204" pitchFamily="34" charset="0"/>
                <a:cs typeface="Arial" panose="020B0604020202020204" pitchFamily="34" charset="0"/>
              </a:rPr>
              <a:t>% электроэнергии</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Б. 40-60</a:t>
            </a:r>
            <a:r>
              <a:rPr lang="ru-RU" sz="2000" dirty="0">
                <a:latin typeface="Arial" panose="020B0604020202020204" pitchFamily="34" charset="0"/>
                <a:ea typeface="Calibri" panose="020F0502020204030204" pitchFamily="34" charset="0"/>
                <a:cs typeface="Arial" panose="020B0604020202020204" pitchFamily="34" charset="0"/>
              </a:rPr>
              <a:t>%. электроэнергии</a:t>
            </a:r>
            <a:endParaRPr lang="ru-RU"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smtClean="0">
                <a:latin typeface="Arial" panose="020B0604020202020204" pitchFamily="34" charset="0"/>
                <a:ea typeface="Calibri" panose="020F0502020204030204" pitchFamily="34" charset="0"/>
                <a:cs typeface="Arial" panose="020B0604020202020204" pitchFamily="34" charset="0"/>
              </a:rPr>
              <a:t>В. 50-70</a:t>
            </a:r>
            <a:r>
              <a:rPr lang="ru-RU" sz="2000" dirty="0">
                <a:latin typeface="Arial" panose="020B0604020202020204" pitchFamily="34" charset="0"/>
                <a:ea typeface="Calibri" panose="020F0502020204030204" pitchFamily="34" charset="0"/>
                <a:cs typeface="Arial" panose="020B0604020202020204" pitchFamily="34" charset="0"/>
              </a:rPr>
              <a:t>% электроэнергии</a:t>
            </a:r>
            <a:endParaRPr lang="ru-RU"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1676399" y="701945"/>
            <a:ext cx="8753139"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Вопрос 8</a:t>
            </a:r>
            <a:endParaRPr lang="ru-RU" sz="3200" b="1" dirty="0">
              <a:solidFill>
                <a:schemeClr val="accent6">
                  <a:lumMod val="50000"/>
                </a:schemeClr>
              </a:solidFill>
            </a:endParaRPr>
          </a:p>
        </p:txBody>
      </p:sp>
    </p:spTree>
    <p:extLst>
      <p:ext uri="{BB962C8B-B14F-4D97-AF65-F5344CB8AC3E}">
        <p14:creationId xmlns="" xmlns:p14="http://schemas.microsoft.com/office/powerpoint/2010/main" val="1834712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23359" y="1356131"/>
            <a:ext cx="7767022" cy="3955635"/>
          </a:xfrm>
          <a:prstGeom prst="rect">
            <a:avLst/>
          </a:prstGeom>
          <a:solidFill>
            <a:schemeClr val="accent2">
              <a:lumMod val="40000"/>
              <a:lumOff val="60000"/>
            </a:schemeClr>
          </a:solidFill>
        </p:spPr>
        <p:txBody>
          <a:bodyPr wrap="square">
            <a:spAutoFit/>
          </a:bodyPr>
          <a:lstStyle/>
          <a:p>
            <a:pPr>
              <a:lnSpc>
                <a:spcPct val="115000"/>
              </a:lnSpc>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Если посуда не соответствует размерам конфорки электроплиты, теряется 5-10% энергии. Для экономии электроэнергии на электроплитах надо применять посуду с дном, которое равно или чуть превосходит диаметр конфорки. Посуда с искривлённым дном может привести к перерасходу электроэнергии до 40-60%. Использовать конфорку на полную мощность следует только на время, необходимое для закипания. После закипания пищи желательно перейти на низкотемпературный режим готовки. При приготовлении пищи желательно закрывать кастрюлю крышкой, поскольку быстрое испарение воды удлиняет время готовки на 20-30%.  </a:t>
            </a:r>
          </a:p>
        </p:txBody>
      </p:sp>
      <p:pic>
        <p:nvPicPr>
          <p:cNvPr id="3078" name="Picture 6" descr="http://cs7003.vk.me/c540105/v540105946/2a4f/pJhFIRWU2Z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3116" y="1695039"/>
            <a:ext cx="3277820" cy="327782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2716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97915" y="1365729"/>
            <a:ext cx="10176734" cy="3596369"/>
          </a:xfrm>
          <a:prstGeom prst="rect">
            <a:avLst/>
          </a:prstGeom>
          <a:solidFill>
            <a:schemeClr val="bg2">
              <a:lumMod val="90000"/>
            </a:schemeClr>
          </a:solidFill>
        </p:spPr>
        <p:txBody>
          <a:bodyPr wrap="square">
            <a:spAutoFit/>
          </a:bodyPr>
          <a:lstStyle/>
          <a:p>
            <a:pPr>
              <a:lnSpc>
                <a:spcPct val="115000"/>
              </a:lnSpc>
              <a:spcAft>
                <a:spcPts val="0"/>
              </a:spcAft>
            </a:pP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Каждый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год в последнюю субботу марта миллионы людей выключают свет на </a:t>
            </a: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час.</a:t>
            </a:r>
          </a:p>
          <a:p>
            <a:pPr>
              <a:lnSpc>
                <a:spcPct val="115000"/>
              </a:lnSpc>
              <a:spcAft>
                <a:spcPts val="0"/>
              </a:spcAft>
            </a:pPr>
            <a:r>
              <a:rPr lang="ru-RU"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Акция «Час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Земли»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это символ бережного отношения к природе, заботы об ограниченных ресурсах нашей </a:t>
            </a: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планеты.</a:t>
            </a:r>
          </a:p>
          <a:p>
            <a:pPr>
              <a:lnSpc>
                <a:spcPct val="115000"/>
              </a:lnSpc>
              <a:spcAft>
                <a:spcPts val="0"/>
              </a:spcAft>
            </a:pP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В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134</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государствах, в частных домах и на государственных объектах люди на целый час выключали </a:t>
            </a: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электроэнергию.</a:t>
            </a:r>
          </a:p>
          <a:p>
            <a:pPr>
              <a:lnSpc>
                <a:spcPct val="115000"/>
              </a:lnSpc>
              <a:spcAft>
                <a:spcPts val="0"/>
              </a:spcAft>
            </a:pP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В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Париже погасла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Эйфелева башня</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в Лондоне – крупнейшее в мире колесо обозрения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«Лондонский глаз»,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в Нью-Йорке – площадь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Таймс-сквер</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в Пекине – гигантский стадион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«Птичье гнездо»,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а также более семидесяти объектов в Москве: «потухли»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здания Мэрии</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МГУ, на всех московских «высотках», башне на Шаболовке, всём Новом Арбате, Киевском вокзале, дворце спорта в Лужниках, на эстакадах и </a:t>
            </a:r>
            <a:r>
              <a:rPr lang="ru-RU"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мостах.</a:t>
            </a:r>
            <a:endPar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ru-RU"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Кроме </a:t>
            </a:r>
            <a:r>
              <a:rPr lang="ru-RU"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столицы акцию поддержали еще тридцать российских городов. </a:t>
            </a:r>
            <a:endParaRPr lang="ru-RU" sz="16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7410" name="Picture 2" descr="http://chesmasz.ru/media/k2/items/cache/e412d8c340fee3729deb11bde45f02dd_X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2962" y="5167551"/>
            <a:ext cx="1601302" cy="1200977"/>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1697915" y="701945"/>
            <a:ext cx="4595309" cy="584775"/>
          </a:xfrm>
          <a:prstGeom prst="rect">
            <a:avLst/>
          </a:prstGeom>
          <a:solidFill>
            <a:schemeClr val="bg2">
              <a:lumMod val="90000"/>
            </a:schemeClr>
          </a:solidFill>
        </p:spPr>
        <p:txBody>
          <a:bodyPr wrap="square">
            <a:spAutoFit/>
          </a:bodyPr>
          <a:lstStyle/>
          <a:p>
            <a:r>
              <a:rPr lang="ru-RU" sz="3200" b="1" dirty="0" smtClean="0">
                <a:solidFill>
                  <a:schemeClr val="accent6">
                    <a:lumMod val="50000"/>
                  </a:schemeClr>
                </a:solidFill>
                <a:latin typeface="Arial" panose="020B0604020202020204" pitchFamily="34" charset="0"/>
                <a:cs typeface="Arial" panose="020B0604020202020204" pitchFamily="34" charset="0"/>
              </a:rPr>
              <a:t>Рефлексия</a:t>
            </a:r>
            <a:endParaRPr lang="ru-RU" sz="3200" b="1" dirty="0">
              <a:solidFill>
                <a:schemeClr val="accent6">
                  <a:lumMod val="50000"/>
                </a:schemeClr>
              </a:solidFill>
            </a:endParaRPr>
          </a:p>
        </p:txBody>
      </p:sp>
      <p:sp>
        <p:nvSpPr>
          <p:cNvPr id="2" name="Прямоугольник 1"/>
          <p:cNvSpPr/>
          <p:nvPr/>
        </p:nvSpPr>
        <p:spPr>
          <a:xfrm>
            <a:off x="3184263" y="5290985"/>
            <a:ext cx="8690385" cy="954107"/>
          </a:xfrm>
          <a:prstGeom prst="rect">
            <a:avLst/>
          </a:prstGeom>
          <a:solidFill>
            <a:schemeClr val="accent2">
              <a:lumMod val="40000"/>
              <a:lumOff val="60000"/>
            </a:schemeClr>
          </a:solidFill>
        </p:spPr>
        <p:txBody>
          <a:bodyPr wrap="square">
            <a:spAutoFit/>
          </a:bodyPr>
          <a:lstStyle/>
          <a:p>
            <a:r>
              <a:rPr lang="ru-RU" sz="2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Не хотите и вы поучаствовать в </a:t>
            </a:r>
            <a:r>
              <a:rPr lang="ru-RU" sz="2800" b="1" dirty="0" smtClean="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акции «Час Земли»?</a:t>
            </a:r>
            <a:endParaRPr lang="ru-RU" sz="2800" b="1" dirty="0">
              <a:solidFill>
                <a:schemeClr val="accent6">
                  <a:lumMod val="50000"/>
                </a:schemeClr>
              </a:solidFill>
            </a:endParaRPr>
          </a:p>
        </p:txBody>
      </p:sp>
    </p:spTree>
    <p:extLst>
      <p:ext uri="{BB962C8B-B14F-4D97-AF65-F5344CB8AC3E}">
        <p14:creationId xmlns="" xmlns:p14="http://schemas.microsoft.com/office/powerpoint/2010/main" val="3510944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gymn2.bobruisk.edu.by/ru/sm_full.aspx?guid=75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78653" y="305556"/>
            <a:ext cx="8528610" cy="6396457"/>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7666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edyal.ru/resource/userfiles/picture/1/85e859f1dc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3616" y="225911"/>
            <a:ext cx="8828873" cy="6613032"/>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8316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im.org.ru/wp-content/uploads/2016/04/b82f207d6164d54e1af8aec5a60e1d07-1024x76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9796" y="179155"/>
            <a:ext cx="8797550" cy="6598163"/>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5016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ilestored.narod.ru/Picture/Files/Fon_Cliparts/ClipartsFiles/Big/glob3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896" y="1595938"/>
            <a:ext cx="6954465" cy="498774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txBox="1">
            <a:spLocks/>
          </p:cNvSpPr>
          <p:nvPr/>
        </p:nvSpPr>
        <p:spPr>
          <a:xfrm>
            <a:off x="1635161" y="623081"/>
            <a:ext cx="10122948" cy="786171"/>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accent6">
                    <a:lumMod val="50000"/>
                  </a:schemeClr>
                </a:solidFill>
                <a:latin typeface="Arial" panose="020B0604020202020204" pitchFamily="34" charset="0"/>
                <a:cs typeface="Arial" panose="020B0604020202020204" pitchFamily="34" charset="0"/>
              </a:rPr>
              <a:t>СПАСИБО ЗА РАБОТУ!</a:t>
            </a:r>
            <a:endParaRPr lang="ru-RU" sz="2800" dirty="0">
              <a:solidFill>
                <a:schemeClr val="accent6">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2344708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6676" y="731521"/>
            <a:ext cx="10338099" cy="6018903"/>
          </a:xfrm>
          <a:solidFill>
            <a:schemeClr val="bg2"/>
          </a:solidFill>
        </p:spPr>
        <p:txBody>
          <a:bodyPr>
            <a:normAutofit fontScale="90000"/>
          </a:bodyPr>
          <a:lstStyle/>
          <a:p>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https</a:t>
            </a:r>
            <a:r>
              <a:rPr lang="en-US" sz="1000" dirty="0">
                <a:latin typeface="Arial" panose="020B0604020202020204" pitchFamily="34" charset="0"/>
                <a:cs typeface="Arial" panose="020B0604020202020204" pitchFamily="34" charset="0"/>
              </a:rPr>
              <a:t>://ds04.infourok.ru/uploads/ex/041e/0000794d-b43c7211/hello_html_mb458986.jpg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
              </a:rPr>
              <a:t>https</a:t>
            </a:r>
            <a:r>
              <a:rPr lang="en-US" sz="1000" dirty="0">
                <a:latin typeface="Arial" panose="020B0604020202020204" pitchFamily="34" charset="0"/>
                <a:cs typeface="Arial" panose="020B0604020202020204" pitchFamily="34" charset="0"/>
                <a:hlinkClick r:id="rId2"/>
              </a:rPr>
              <a:t>://</a:t>
            </a:r>
            <a:r>
              <a:rPr lang="en-US" sz="1000" dirty="0" smtClean="0">
                <a:latin typeface="Arial" panose="020B0604020202020204" pitchFamily="34" charset="0"/>
                <a:cs typeface="Arial" panose="020B0604020202020204" pitchFamily="34" charset="0"/>
                <a:hlinkClick r:id="rId2"/>
              </a:rPr>
              <a:t>ds04.infourok.ru/uploads/ex/0a30/0007ab4f-592a64cc/img8.jpg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3"/>
              </a:rPr>
              <a:t>https</a:t>
            </a:r>
            <a:r>
              <a:rPr lang="en-US" sz="1000" dirty="0">
                <a:latin typeface="Arial" panose="020B0604020202020204" pitchFamily="34" charset="0"/>
                <a:cs typeface="Arial" panose="020B0604020202020204" pitchFamily="34" charset="0"/>
                <a:hlinkClick r:id="rId3"/>
              </a:rPr>
              <a:t>://</a:t>
            </a:r>
            <a:r>
              <a:rPr lang="en-US" sz="1000" dirty="0" smtClean="0">
                <a:latin typeface="Arial" panose="020B0604020202020204" pitchFamily="34" charset="0"/>
                <a:cs typeface="Arial" panose="020B0604020202020204" pitchFamily="34" charset="0"/>
                <a:hlinkClick r:id="rId3"/>
              </a:rPr>
              <a:t>image.jimcdn.com/app/cms/image/transf/none/path/s5670407b54a95c23/image/i1baa9378bc3d94ce/version/1415715134/image.jpg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4"/>
              </a:rPr>
              <a:t>http</a:t>
            </a:r>
            <a:r>
              <a:rPr lang="en-US" sz="1000" dirty="0">
                <a:latin typeface="Arial" panose="020B0604020202020204" pitchFamily="34" charset="0"/>
                <a:cs typeface="Arial" panose="020B0604020202020204" pitchFamily="34" charset="0"/>
                <a:hlinkClick r:id="rId4"/>
              </a:rPr>
              <a:t>://</a:t>
            </a:r>
            <a:r>
              <a:rPr lang="en-US" sz="1000" dirty="0" smtClean="0">
                <a:latin typeface="Arial" panose="020B0604020202020204" pitchFamily="34" charset="0"/>
                <a:cs typeface="Arial" panose="020B0604020202020204" pitchFamily="34" charset="0"/>
                <a:hlinkClick r:id="rId4"/>
              </a:rPr>
              <a:t>i.trust.ua/files/photo/4/0000028789-energosberezhenie.jpg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(лампочка). </a:t>
            </a:r>
            <a:r>
              <a:rPr lang="en-US" sz="1000" dirty="0">
                <a:latin typeface="Arial" panose="020B0604020202020204" pitchFamily="34" charset="0"/>
                <a:cs typeface="Arial" panose="020B0604020202020204" pitchFamily="34" charset="0"/>
                <a:hlinkClick r:id="rId5"/>
              </a:rPr>
              <a:t>http://animo2.ucoz.ru/_</a:t>
            </a:r>
            <a:r>
              <a:rPr lang="en-US" sz="1000" dirty="0" smtClean="0">
                <a:latin typeface="Arial" panose="020B0604020202020204" pitchFamily="34" charset="0"/>
                <a:cs typeface="Arial" panose="020B0604020202020204" pitchFamily="34" charset="0"/>
                <a:hlinkClick r:id="rId5"/>
              </a:rPr>
              <a:t>ph/14/2/599645881.gif</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6"/>
              </a:rPr>
              <a:t>http</a:t>
            </a:r>
            <a:r>
              <a:rPr lang="en-US" sz="1000" dirty="0">
                <a:latin typeface="Arial" panose="020B0604020202020204" pitchFamily="34" charset="0"/>
                <a:cs typeface="Arial" panose="020B0604020202020204" pitchFamily="34" charset="0"/>
                <a:hlinkClick r:id="rId6"/>
              </a:rPr>
              <a:t>://lah.rkolyshley.pnzreg.ru/files/lach_kolyshley_pnzreg_ru/e1.jpg</a:t>
            </a:r>
            <a:r>
              <a:rPr lang="ru-RU" sz="1000" dirty="0">
                <a:latin typeface="Arial" panose="020B0604020202020204" pitchFamily="34" charset="0"/>
                <a:cs typeface="Arial" panose="020B0604020202020204" pitchFamily="34" charset="0"/>
              </a:rPr>
              <a:t/>
            </a:r>
            <a:br>
              <a:rPr lang="ru-RU" sz="1000" dirty="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https</a:t>
            </a:r>
            <a:r>
              <a:rPr lang="en-US" sz="1000" dirty="0">
                <a:latin typeface="Arial" panose="020B0604020202020204" pitchFamily="34" charset="0"/>
                <a:cs typeface="Arial" panose="020B0604020202020204" pitchFamily="34" charset="0"/>
              </a:rPr>
              <a:t>://ds04.infourok.ru/uploads/ex/041e/0000794d-b43c7211/hello_html_457ccdd3.jpg</a:t>
            </a:r>
            <a:r>
              <a:rPr lang="ru-RU" sz="1000" dirty="0" smtClean="0">
                <a:latin typeface="Arial" panose="020B0604020202020204" pitchFamily="34" charset="0"/>
                <a:cs typeface="Arial" panose="020B0604020202020204" pitchFamily="34" charset="0"/>
              </a:rPr>
              <a:t>32 слайд (вопросительный знак). </a:t>
            </a:r>
            <a:r>
              <a:rPr lang="en-US" sz="1000" dirty="0">
                <a:latin typeface="Arial" panose="020B0604020202020204" pitchFamily="34" charset="0"/>
                <a:cs typeface="Arial" panose="020B0604020202020204" pitchFamily="34" charset="0"/>
                <a:hlinkClick r:id="rId7"/>
              </a:rPr>
              <a:t>https://</a:t>
            </a:r>
            <a:r>
              <a:rPr lang="en-US" sz="1000" dirty="0" smtClean="0">
                <a:latin typeface="Arial" panose="020B0604020202020204" pitchFamily="34" charset="0"/>
                <a:cs typeface="Arial" panose="020B0604020202020204" pitchFamily="34" charset="0"/>
                <a:hlinkClick r:id="rId7"/>
              </a:rPr>
              <a:t>otvet.imgsmail.ru/download/875a8375f91de049494d6073098e8a2f_0701031538d87f1f26b4e95d8b8c90df.gif</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(энергосберегающая лампочка). </a:t>
            </a:r>
            <a:r>
              <a:rPr lang="en-US" sz="1000" dirty="0">
                <a:latin typeface="Arial" panose="020B0604020202020204" pitchFamily="34" charset="0"/>
                <a:cs typeface="Arial" panose="020B0604020202020204" pitchFamily="34" charset="0"/>
                <a:hlinkClick r:id="rId8"/>
              </a:rPr>
              <a:t>http://</a:t>
            </a:r>
            <a:r>
              <a:rPr lang="en-US" sz="1000" dirty="0" smtClean="0">
                <a:latin typeface="Arial" panose="020B0604020202020204" pitchFamily="34" charset="0"/>
                <a:cs typeface="Arial" panose="020B0604020202020204" pitchFamily="34" charset="0"/>
                <a:hlinkClick r:id="rId8"/>
              </a:rPr>
              <a:t>www.rusprovod.ru/picture_library/lamp_en-sber.gif</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(правильный ответ). </a:t>
            </a:r>
            <a:r>
              <a:rPr lang="en-US" sz="1000" dirty="0">
                <a:latin typeface="Arial" panose="020B0604020202020204" pitchFamily="34" charset="0"/>
                <a:cs typeface="Arial" panose="020B0604020202020204" pitchFamily="34" charset="0"/>
                <a:hlinkClick r:id="rId9"/>
              </a:rPr>
              <a:t>http://</a:t>
            </a:r>
            <a:r>
              <a:rPr lang="en-US" sz="1000" dirty="0" smtClean="0">
                <a:latin typeface="Arial" panose="020B0604020202020204" pitchFamily="34" charset="0"/>
                <a:cs typeface="Arial" panose="020B0604020202020204" pitchFamily="34" charset="0"/>
                <a:hlinkClick r:id="rId9"/>
              </a:rPr>
              <a:t>cs7003.vk.me/c540105/v540105946/2a4f/pJhFIRWU2Zs.jpg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(вопрос-ответ). </a:t>
            </a:r>
            <a:r>
              <a:rPr lang="en-US" sz="1000" dirty="0" smtClean="0">
                <a:latin typeface="Arial" panose="020B0604020202020204" pitchFamily="34" charset="0"/>
                <a:cs typeface="Arial" panose="020B0604020202020204" pitchFamily="34" charset="0"/>
              </a:rPr>
              <a:t>http://www.uo-gub.ru/files/images/news/2016/04.2016/22.04.2016/VO.gif</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http</a:t>
            </a:r>
            <a:r>
              <a:rPr lang="en-US" sz="1000" dirty="0">
                <a:latin typeface="Arial" panose="020B0604020202020204" pitchFamily="34" charset="0"/>
                <a:cs typeface="Arial" panose="020B0604020202020204" pitchFamily="34" charset="0"/>
              </a:rPr>
              <a:t>://pim.org.ru/wp-content/uploads/2016/04/b82f207d6164d54e1af8aec5a60e1d07-1024x768.png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1000" dirty="0" smtClean="0">
                <a:latin typeface="Arial" panose="020B0604020202020204" pitchFamily="34" charset="0"/>
                <a:cs typeface="Arial" panose="020B0604020202020204" pitchFamily="34" charset="0"/>
              </a:rPr>
              <a:t>(Экономим электроэнергию). </a:t>
            </a:r>
            <a:r>
              <a:rPr lang="en-US" sz="1000" dirty="0">
                <a:latin typeface="Arial" panose="020B0604020202020204" pitchFamily="34" charset="0"/>
                <a:cs typeface="Arial" panose="020B0604020202020204" pitchFamily="34" charset="0"/>
              </a:rPr>
              <a:t>http://</a:t>
            </a:r>
            <a:r>
              <a:rPr lang="en-US" sz="1000" dirty="0" smtClean="0">
                <a:latin typeface="Arial" panose="020B0604020202020204" pitchFamily="34" charset="0"/>
                <a:cs typeface="Arial" panose="020B0604020202020204" pitchFamily="34" charset="0"/>
              </a:rPr>
              <a:t>3.404content.com/1/44/8F/470263745521648804/fullsize.jpg</a:t>
            </a:r>
            <a:r>
              <a:rPr lang="ru-RU" sz="1000" dirty="0" smtClean="0">
                <a:latin typeface="Arial" panose="020B0604020202020204" pitchFamily="34" charset="0"/>
                <a:cs typeface="Arial" panose="020B0604020202020204" pitchFamily="34" charset="0"/>
              </a:rPr>
              <a:t>.</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0"/>
              </a:rPr>
              <a:t>https://</a:t>
            </a:r>
            <a:r>
              <a:rPr lang="en-US" sz="1000" dirty="0" smtClean="0">
                <a:latin typeface="Arial" panose="020B0604020202020204" pitchFamily="34" charset="0"/>
                <a:cs typeface="Arial" panose="020B0604020202020204" pitchFamily="34" charset="0"/>
                <a:hlinkClick r:id="rId10"/>
              </a:rPr>
              <a:t>www.edyal.ru/resource/userfiles/picture/1/f8db7006820b.jpg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https://samelectrik.ru/wp-content/uploads/2015/01/sravnenije-lamp.jpg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http://ladybox.info/wp-content/uploads/2016/01/17-01-16-foto-700x504-2-681x490.jpg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1"/>
              </a:rPr>
              <a:t>http://</a:t>
            </a:r>
            <a:r>
              <a:rPr lang="en-US" sz="1000" dirty="0" smtClean="0">
                <a:latin typeface="Arial" panose="020B0604020202020204" pitchFamily="34" charset="0"/>
                <a:cs typeface="Arial" panose="020B0604020202020204" pitchFamily="34" charset="0"/>
                <a:hlinkClick r:id="rId11"/>
              </a:rPr>
              <a:t>chefsfood.ru/hadqided/4548</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2"/>
              </a:rPr>
              <a:t>http://</a:t>
            </a:r>
            <a:r>
              <a:rPr lang="en-US" sz="1000" dirty="0" smtClean="0">
                <a:latin typeface="Arial" panose="020B0604020202020204" pitchFamily="34" charset="0"/>
                <a:cs typeface="Arial" panose="020B0604020202020204" pitchFamily="34" charset="0"/>
                <a:hlinkClick r:id="rId12"/>
              </a:rPr>
              <a:t>centr.ucoz.org/statia/1-2.jpg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http://sch86.minsk.edu.by/sm_full.aspx?guid=9363</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3"/>
              </a:rPr>
              <a:t>http://</a:t>
            </a:r>
            <a:r>
              <a:rPr lang="en-US" sz="1000" dirty="0" smtClean="0">
                <a:latin typeface="Arial" panose="020B0604020202020204" pitchFamily="34" charset="0"/>
                <a:cs typeface="Arial" panose="020B0604020202020204" pitchFamily="34" charset="0"/>
                <a:hlinkClick r:id="rId13"/>
              </a:rPr>
              <a:t>images.myshared.ru/4/97503/slide_10.jpg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4"/>
              </a:rPr>
              <a:t>http://</a:t>
            </a:r>
            <a:r>
              <a:rPr lang="en-US" sz="1000" dirty="0" smtClean="0">
                <a:latin typeface="Arial" panose="020B0604020202020204" pitchFamily="34" charset="0"/>
                <a:cs typeface="Arial" panose="020B0604020202020204" pitchFamily="34" charset="0"/>
                <a:hlinkClick r:id="rId14"/>
              </a:rPr>
              <a:t>ala.16mb.com/wp-content/uploads/2016/11/3-1024x768.png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5"/>
              </a:rPr>
              <a:t>http://</a:t>
            </a:r>
            <a:r>
              <a:rPr lang="en-US" sz="1000" dirty="0" smtClean="0">
                <a:latin typeface="Arial" panose="020B0604020202020204" pitchFamily="34" charset="0"/>
                <a:cs typeface="Arial" panose="020B0604020202020204" pitchFamily="34" charset="0"/>
                <a:hlinkClick r:id="rId15"/>
              </a:rPr>
              <a:t>vileyka.minsk-region.by/nfiles/000117_192822_7.jpg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6"/>
              </a:rPr>
              <a:t>http://</a:t>
            </a:r>
            <a:r>
              <a:rPr lang="en-US" sz="1000" dirty="0" smtClean="0">
                <a:latin typeface="Arial" panose="020B0604020202020204" pitchFamily="34" charset="0"/>
                <a:cs typeface="Arial" panose="020B0604020202020204" pitchFamily="34" charset="0"/>
                <a:hlinkClick r:id="rId16"/>
              </a:rPr>
              <a:t>images.myshared.ru/4/97503/slide_11.jpg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7"/>
              </a:rPr>
              <a:t>https://</a:t>
            </a:r>
            <a:r>
              <a:rPr lang="en-US" sz="1000" dirty="0" smtClean="0">
                <a:latin typeface="Arial" panose="020B0604020202020204" pitchFamily="34" charset="0"/>
                <a:cs typeface="Arial" panose="020B0604020202020204" pitchFamily="34" charset="0"/>
                <a:hlinkClick r:id="rId17"/>
              </a:rPr>
              <a:t>www.edyal.ru/resource/userfiles/picture/1/ac3c576126ff.jpg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8"/>
              </a:rPr>
              <a:t>http://</a:t>
            </a:r>
            <a:r>
              <a:rPr lang="en-US" sz="1000" dirty="0" smtClean="0">
                <a:latin typeface="Arial" panose="020B0604020202020204" pitchFamily="34" charset="0"/>
                <a:cs typeface="Arial" panose="020B0604020202020204" pitchFamily="34" charset="0"/>
                <a:hlinkClick r:id="rId18"/>
              </a:rPr>
              <a:t>arhivurokov.ru/kopilka/up/html/2016/12/05/k_584577ac971a2/366048_2.jpeg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19"/>
              </a:rPr>
              <a:t>http://</a:t>
            </a:r>
            <a:r>
              <a:rPr lang="en-US" sz="1000" dirty="0" smtClean="0">
                <a:latin typeface="Arial" panose="020B0604020202020204" pitchFamily="34" charset="0"/>
                <a:cs typeface="Arial" panose="020B0604020202020204" pitchFamily="34" charset="0"/>
                <a:hlinkClick r:id="rId19"/>
              </a:rPr>
              <a:t>oschetchikah.ru/wp-content/uploads/2017/03/kak-ekonomit-gaz2.png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20"/>
              </a:rPr>
              <a:t>http://</a:t>
            </a:r>
            <a:r>
              <a:rPr lang="en-US" sz="1000" dirty="0" smtClean="0">
                <a:latin typeface="Arial" panose="020B0604020202020204" pitchFamily="34" charset="0"/>
                <a:cs typeface="Arial" panose="020B0604020202020204" pitchFamily="34" charset="0"/>
                <a:hlinkClick r:id="rId20"/>
              </a:rPr>
              <a:t>nefakt.info/wp-content/uploads/2014/09/kak-jekonomit-jelektrojenergiju-v-dome-sovety-v_3_1.jpeg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21"/>
              </a:rPr>
              <a:t>http://</a:t>
            </a:r>
            <a:r>
              <a:rPr lang="en-US" sz="1000" dirty="0" smtClean="0">
                <a:latin typeface="Arial" panose="020B0604020202020204" pitchFamily="34" charset="0"/>
                <a:cs typeface="Arial" panose="020B0604020202020204" pitchFamily="34" charset="0"/>
                <a:hlinkClick r:id="rId21"/>
              </a:rPr>
              <a:t>nefakt.info/wp-content/uploads/2014/09/kak-jekonomit-jelektrojenergiju-v-dome-sovety-v_4_1.jpeg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hlinkClick r:id="rId22"/>
              </a:rPr>
              <a:t>http://</a:t>
            </a:r>
            <a:r>
              <a:rPr lang="en-US" sz="1000" dirty="0" smtClean="0">
                <a:latin typeface="Arial" panose="020B0604020202020204" pitchFamily="34" charset="0"/>
                <a:cs typeface="Arial" panose="020B0604020202020204" pitchFamily="34" charset="0"/>
                <a:hlinkClick r:id="rId22"/>
              </a:rPr>
              <a:t>nefakt.info/wp-content/uploads/2014/09/kak-jekonomit-jelektrojenergiju-v-dome-sovety-v_5_1.jpeg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http://gymn2.bobruisk.edu.by/ru/sm_full.aspx?guid=7513</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3"/>
              </a:rPr>
              <a:t>http</a:t>
            </a:r>
            <a:r>
              <a:rPr lang="en-US" sz="1000" dirty="0">
                <a:latin typeface="Arial" panose="020B0604020202020204" pitchFamily="34" charset="0"/>
                <a:cs typeface="Arial" panose="020B0604020202020204" pitchFamily="34" charset="0"/>
                <a:hlinkClick r:id="rId23"/>
              </a:rPr>
              <a:t>://</a:t>
            </a:r>
            <a:r>
              <a:rPr lang="en-US" sz="1000" dirty="0" smtClean="0">
                <a:latin typeface="Arial" panose="020B0604020202020204" pitchFamily="34" charset="0"/>
                <a:cs typeface="Arial" panose="020B0604020202020204" pitchFamily="34" charset="0"/>
                <a:hlinkClick r:id="rId23"/>
              </a:rPr>
              <a:t>sch86.minsk.edu.by/sm_full.aspx?guid=9423</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6"/>
              </a:rPr>
              <a:t>http</a:t>
            </a:r>
            <a:r>
              <a:rPr lang="en-US" sz="1000" dirty="0">
                <a:latin typeface="Arial" panose="020B0604020202020204" pitchFamily="34" charset="0"/>
                <a:cs typeface="Arial" panose="020B0604020202020204" pitchFamily="34" charset="0"/>
                <a:hlinkClick r:id="rId6"/>
              </a:rPr>
              <a:t>://lah.rkolyshley.pnzreg.ru/files/lach_kolyshley_pnzreg_ru/e1.jpg</a:t>
            </a:r>
            <a:r>
              <a:rPr lang="ru-RU" sz="1000" dirty="0">
                <a:latin typeface="Arial" panose="020B0604020202020204" pitchFamily="34" charset="0"/>
                <a:cs typeface="Arial" panose="020B0604020202020204" pitchFamily="34" charset="0"/>
              </a:rPr>
              <a:t/>
            </a:r>
            <a:br>
              <a:rPr lang="ru-RU" sz="1000" dirty="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https</a:t>
            </a:r>
            <a:r>
              <a:rPr lang="en-US" sz="1000" dirty="0">
                <a:latin typeface="Arial" panose="020B0604020202020204" pitchFamily="34" charset="0"/>
                <a:cs typeface="Arial" panose="020B0604020202020204" pitchFamily="34" charset="0"/>
              </a:rPr>
              <a:t>://ds04.infourok.ru/uploads/ex/041e/0000794d-b43c7211/hello_html_457ccdd3.jpg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4"/>
              </a:rPr>
              <a:t>https</a:t>
            </a:r>
            <a:r>
              <a:rPr lang="en-US" sz="1000" dirty="0">
                <a:latin typeface="Arial" panose="020B0604020202020204" pitchFamily="34" charset="0"/>
                <a:cs typeface="Arial" panose="020B0604020202020204" pitchFamily="34" charset="0"/>
                <a:hlinkClick r:id="rId24"/>
              </a:rPr>
              <a:t>://</a:t>
            </a:r>
            <a:r>
              <a:rPr lang="en-US" sz="1000" dirty="0" smtClean="0">
                <a:latin typeface="Arial" panose="020B0604020202020204" pitchFamily="34" charset="0"/>
                <a:cs typeface="Arial" panose="020B0604020202020204" pitchFamily="34" charset="0"/>
                <a:hlinkClick r:id="rId24"/>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https</a:t>
            </a:r>
            <a:r>
              <a:rPr lang="en-US" sz="1000" dirty="0">
                <a:latin typeface="Arial" panose="020B0604020202020204" pitchFamily="34" charset="0"/>
                <a:cs typeface="Arial" panose="020B0604020202020204" pitchFamily="34" charset="0"/>
              </a:rPr>
              <a:t>://nsportal.ru/shkola/vneklassnaya-rabota/library/2014/06/15/stsenariy-interaktivnogo-uroka-po-teme-s-uvazheniem-k</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hlinkClick r:id="rId25"/>
              </a:rPr>
              <a:t>http</a:t>
            </a:r>
            <a:r>
              <a:rPr lang="en-US" sz="1000" dirty="0">
                <a:latin typeface="Arial" panose="020B0604020202020204" pitchFamily="34" charset="0"/>
                <a:cs typeface="Arial" panose="020B0604020202020204" pitchFamily="34" charset="0"/>
                <a:hlinkClick r:id="rId25"/>
              </a:rPr>
              <a:t>://</a:t>
            </a:r>
            <a:r>
              <a:rPr lang="en-US" sz="1000" dirty="0" smtClean="0">
                <a:latin typeface="Arial" panose="020B0604020202020204" pitchFamily="34" charset="0"/>
                <a:cs typeface="Arial" panose="020B0604020202020204" pitchFamily="34" charset="0"/>
                <a:hlinkClick r:id="rId25"/>
              </a:rPr>
              <a:t>filestored.narod.ru/Picture/Files/Fon_Cliparts/ClipartsFiles/Big/glob36.png</a:t>
            </a:r>
            <a:r>
              <a:rPr lang="ru-RU" sz="1000" dirty="0" smtClean="0">
                <a:latin typeface="Arial" panose="020B0604020202020204" pitchFamily="34" charset="0"/>
                <a:cs typeface="Arial" panose="020B0604020202020204" pitchFamily="34" charset="0"/>
              </a:rPr>
              <a:t/>
            </a:r>
            <a:br>
              <a:rPr lang="ru-RU" sz="1000" dirty="0" smtClean="0">
                <a:latin typeface="Arial" panose="020B0604020202020204" pitchFamily="34" charset="0"/>
                <a:cs typeface="Arial" panose="020B0604020202020204" pitchFamily="34" charset="0"/>
              </a:rPr>
            </a:br>
            <a:r>
              <a:rPr lang="ru-RU" sz="900" dirty="0"/>
              <a:t/>
            </a:r>
            <a:br>
              <a:rPr lang="ru-RU" sz="900" dirty="0"/>
            </a:br>
            <a:r>
              <a:rPr lang="ru-RU" sz="900" dirty="0" smtClean="0">
                <a:latin typeface="Arial" panose="020B0604020202020204" pitchFamily="34" charset="0"/>
                <a:cs typeface="Arial" panose="020B0604020202020204" pitchFamily="34" charset="0"/>
              </a:rPr>
              <a:t/>
            </a:r>
            <a:br>
              <a:rPr lang="ru-RU" sz="900" dirty="0" smtClean="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
            </a:r>
            <a:br>
              <a:rPr lang="ru-RU" sz="1200" dirty="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
            </a:r>
            <a:br>
              <a:rPr lang="ru-RU" sz="1200" dirty="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
            </a:r>
            <a:br>
              <a:rPr lang="ru-RU" sz="1200" dirty="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
            </a:r>
            <a:br>
              <a:rPr lang="ru-RU" sz="1200" dirty="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
            </a:r>
            <a:br>
              <a:rPr lang="ru-RU" sz="1200" dirty="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r>
              <a:rPr lang="ru-RU" sz="1200" dirty="0" smtClean="0">
                <a:latin typeface="Arial" panose="020B0604020202020204" pitchFamily="34" charset="0"/>
                <a:cs typeface="Arial" panose="020B0604020202020204" pitchFamily="34" charset="0"/>
              </a:rPr>
              <a:t/>
            </a:r>
            <a:br>
              <a:rPr lang="ru-RU" sz="1200" dirty="0" smtClean="0">
                <a:latin typeface="Arial" panose="020B0604020202020204" pitchFamily="34" charset="0"/>
                <a:cs typeface="Arial" panose="020B0604020202020204" pitchFamily="34" charset="0"/>
              </a:rPr>
            </a:br>
            <a:endParaRPr lang="ru-RU" sz="1200" dirty="0">
              <a:latin typeface="Arial" panose="020B0604020202020204" pitchFamily="34" charset="0"/>
              <a:cs typeface="Arial" panose="020B0604020202020204" pitchFamily="34" charset="0"/>
            </a:endParaRPr>
          </a:p>
        </p:txBody>
      </p:sp>
      <p:sp>
        <p:nvSpPr>
          <p:cNvPr id="6" name="Rectangle 2"/>
          <p:cNvSpPr txBox="1">
            <a:spLocks/>
          </p:cNvSpPr>
          <p:nvPr/>
        </p:nvSpPr>
        <p:spPr>
          <a:xfrm>
            <a:off x="1656676" y="202898"/>
            <a:ext cx="10122948" cy="431804"/>
          </a:xfrm>
          <a:prstGeom prst="rect">
            <a:avLst/>
          </a:prstGeom>
          <a:solidFill>
            <a:schemeClr val="bg2"/>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accent6">
                    <a:lumMod val="50000"/>
                  </a:schemeClr>
                </a:solidFill>
                <a:latin typeface="Arial" panose="020B0604020202020204" pitchFamily="34" charset="0"/>
                <a:cs typeface="Arial" panose="020B0604020202020204" pitchFamily="34" charset="0"/>
              </a:rPr>
              <a:t>Интернет-ресурсы</a:t>
            </a:r>
            <a:endParaRPr lang="ru-RU" sz="2800" dirty="0">
              <a:solidFill>
                <a:schemeClr val="accent6">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148710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amelectrik.ru/wp-content/uploads/2015/01/sravnenije-lamp.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728" y="1495313"/>
            <a:ext cx="6147449" cy="5099125"/>
          </a:xfrm>
          <a:prstGeom prst="rect">
            <a:avLst/>
          </a:prstGeom>
          <a:noFill/>
          <a:scene3d>
            <a:camera prst="orthographicFront"/>
            <a:lightRig rig="threePt" dir="t"/>
          </a:scene3d>
          <a:sp3d>
            <a:bevelT w="114300" prst="hardEdge"/>
          </a:sp3d>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616327" y="673257"/>
            <a:ext cx="10249358" cy="584775"/>
          </a:xfrm>
          <a:prstGeom prst="rect">
            <a:avLst/>
          </a:prstGeom>
          <a:solidFill>
            <a:schemeClr val="bg2">
              <a:lumMod val="90000"/>
            </a:schemeClr>
          </a:solidFill>
        </p:spPr>
        <p:txBody>
          <a:bodyPr wrap="square">
            <a:spAutoFit/>
          </a:bodyPr>
          <a:lstStyle/>
          <a:p>
            <a:pPr algn="ctr"/>
            <a:r>
              <a:rPr lang="ru-RU" sz="3200" b="1" dirty="0" smtClean="0">
                <a:solidFill>
                  <a:schemeClr val="accent6">
                    <a:lumMod val="50000"/>
                  </a:schemeClr>
                </a:solidFill>
                <a:latin typeface="Arial" panose="020B0604020202020204" pitchFamily="34" charset="0"/>
                <a:cs typeface="Arial" panose="020B0604020202020204" pitchFamily="34" charset="0"/>
              </a:rPr>
              <a:t>2. Домашняя экономика</a:t>
            </a:r>
            <a:endParaRPr lang="ru-RU" sz="3200" b="1" dirty="0">
              <a:solidFill>
                <a:schemeClr val="accent6">
                  <a:lumMod val="50000"/>
                </a:schemeClr>
              </a:solidFill>
            </a:endParaRPr>
          </a:p>
        </p:txBody>
      </p:sp>
    </p:spTree>
    <p:extLst>
      <p:ext uri="{BB962C8B-B14F-4D97-AF65-F5344CB8AC3E}">
        <p14:creationId xmlns="" xmlns:p14="http://schemas.microsoft.com/office/powerpoint/2010/main" val="3609011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404content.com/1/44/8F/470263745521648804/fullsiz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4560" y="298347"/>
            <a:ext cx="8585578" cy="6296092"/>
          </a:xfrm>
          <a:prstGeom prst="rect">
            <a:avLst/>
          </a:prstGeom>
          <a:noFill/>
          <a:ln w="76200">
            <a:solidFill>
              <a:srgbClr val="96944A"/>
            </a:solidFill>
          </a:ln>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512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ladybox.info/wp-content/uploads/2016/01/17-01-16-foto-700x504-2-681x49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63501" y="392736"/>
            <a:ext cx="8574246" cy="6169429"/>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75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edyal.ru/resource/userfiles/picture/1/f8db7006820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80800" y="290456"/>
            <a:ext cx="8502441" cy="6368528"/>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733767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344</TotalTime>
  <Words>984</Words>
  <Application>Microsoft Office PowerPoint</Application>
  <PresentationFormat>Произвольный</PresentationFormat>
  <Paragraphs>99</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Легкий дым</vt:lpstr>
      <vt:lpstr>Слайд 1</vt:lpstr>
      <vt:lpstr>1.Международный день энергосбережения.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 https://ds04.infourok.ru/uploads/ex/041e/0000794d-b43c7211/hello_html_mb458986.jpg https://ds04.infourok.ru/uploads/ex/0a30/0007ab4f-592a64cc/img8.jpg https://image.jimcdn.com/app/cms/image/transf/none/path/s5670407b54a95c23/image/i1baa9378bc3d94ce/version/1415715134/image.jpg http://i.trust.ua/files/photo/4/0000028789-energosberezhenie.jpg (лампочка). http://animo2.ucoz.ru/_ph/14/2/599645881.gif http://lah.rkolyshley.pnzreg.ru/files/lach_kolyshley_pnzreg_ru/e1.jpg https://ds04.infourok.ru/uploads/ex/041e/0000794d-b43c7211/hello_html_457ccdd3.jpg32 слайд (вопросительный знак). https://otvet.imgsmail.ru/download/875a8375f91de049494d6073098e8a2f_0701031538d87f1f26b4e95d8b8c90df.gif (энергосберегающая лампочка). http://www.rusprovod.ru/picture_library/lamp_en-sber.gif (правильный ответ). http://cs7003.vk.me/c540105/v540105946/2a4f/pJhFIRWU2Zs.jpg (вопрос-ответ). http://www.uo-gub.ru/files/images/news/2016/04.2016/22.04.2016/VO.gif http://pim.org.ru/wp-content/uploads/2016/04/b82f207d6164d54e1af8aec5a60e1d07-1024x768.png (Экономим электроэнергию). http://3.404content.com/1/44/8F/470263745521648804/fullsize.jpg. https://www.edyal.ru/resource/userfiles/picture/1/f8db7006820b.jpg https://samelectrik.ru/wp-content/uploads/2015/01/sravnenije-lamp.jpg http://ladybox.info/wp-content/uploads/2016/01/17-01-16-foto-700x504-2-681x490.jpg http://chefsfood.ru/hadqided/4548 http://centr.ucoz.org/statia/1-2.jpg http://sch86.minsk.edu.by/sm_full.aspx?guid=9363 http://images.myshared.ru/4/97503/slide_10.jpg http://ala.16mb.com/wp-content/uploads/2016/11/3-1024x768.png http://vileyka.minsk-region.by/nfiles/000117_192822_7.jpg http://images.myshared.ru/4/97503/slide_11.jpg https://www.edyal.ru/resource/userfiles/picture/1/ac3c576126ff.jpg http://arhivurokov.ru/kopilka/up/html/2016/12/05/k_584577ac971a2/366048_2.jpeg http://oschetchikah.ru/wp-content/uploads/2017/03/kak-ekonomit-gaz2.png http://nefakt.info/wp-content/uploads/2014/09/kak-jekonomit-jelektrojenergiju-v-dome-sovety-v_3_1.jpeg http://nefakt.info/wp-content/uploads/2014/09/kak-jekonomit-jelektrojenergiju-v-dome-sovety-v_4_1.jpeg http://nefakt.info/wp-content/uploads/2014/09/kak-jekonomit-jelektrojenergiju-v-dome-sovety-v_5_1.jpeg http://gymn2.bobruisk.edu.by/ru/sm_full.aspx?guid=7513 http://sch86.minsk.edu.by/sm_full.aspx?guid=9423 https://nsportal.ru/shkola/vneklassnaya-rabota/library/2014/06/15/stsenariy-interaktivnogo-uroka-po-teme-s-uvazheniem-k https://nsportal.ru/shkola/vneklassnaya-rabota/library/2014/06/15/stsenariy-interaktivnogo-uroka-po-teme-s-uvazheniem-k https://nsportal.ru/shkola/vneklassnaya-rabota/library/2014/06/15/stsenariy-interaktivnogo-uroka-po-teme-s-uvazheniem-k http://lah.rkolyshley.pnzreg.ru/files/lach_kolyshley_pnzreg_ru/e1.jpg https://ds04.infourok.ru/uploads/ex/041e/0000794d-b43c7211/hello_html_457ccdd3.jpg https://nsportal.ru/shkola/vneklassnaya-rabota/library/2014/06/15/stsenariy-interaktivnogo-uroka-po-teme-s-uvazheniem-k https://nsportal.ru/shkola/vneklassnaya-rabota/library/2014/06/15/stsenariy-interaktivnogo-uroka-po-teme-s-uvazheniem-k https://nsportal.ru/shkola/vneklassnaya-rabota/library/2014/06/15/stsenariy-interaktivnogo-uroka-po-teme-s-uvazheniem-k https://nsportal.ru/shkola/vneklassnaya-rabota/library/2014/06/15/stsenariy-interaktivnogo-uroka-po-teme-s-uvazheniem-k http://filestored.narod.ru/Picture/Files/Fon_Cliparts/ClipartsFiles/Big/glob36.png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35</cp:revision>
  <dcterms:created xsi:type="dcterms:W3CDTF">2017-09-14T15:41:02Z</dcterms:created>
  <dcterms:modified xsi:type="dcterms:W3CDTF">2018-10-08T10:22:14Z</dcterms:modified>
</cp:coreProperties>
</file>